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9"/>
  </p:notesMasterIdLst>
  <p:handoutMasterIdLst>
    <p:handoutMasterId r:id="rId50"/>
  </p:handoutMasterIdLst>
  <p:sldIdLst>
    <p:sldId id="256" r:id="rId5"/>
    <p:sldId id="322" r:id="rId6"/>
    <p:sldId id="323" r:id="rId7"/>
    <p:sldId id="276" r:id="rId8"/>
    <p:sldId id="279" r:id="rId9"/>
    <p:sldId id="280" r:id="rId10"/>
    <p:sldId id="324" r:id="rId11"/>
    <p:sldId id="281" r:id="rId12"/>
    <p:sldId id="290" r:id="rId13"/>
    <p:sldId id="291" r:id="rId14"/>
    <p:sldId id="292" r:id="rId15"/>
    <p:sldId id="314" r:id="rId16"/>
    <p:sldId id="293" r:id="rId17"/>
    <p:sldId id="295" r:id="rId18"/>
    <p:sldId id="313" r:id="rId19"/>
    <p:sldId id="312" r:id="rId20"/>
    <p:sldId id="305" r:id="rId21"/>
    <p:sldId id="325" r:id="rId22"/>
    <p:sldId id="278" r:id="rId23"/>
    <p:sldId id="285" r:id="rId24"/>
    <p:sldId id="338" r:id="rId25"/>
    <p:sldId id="315" r:id="rId26"/>
    <p:sldId id="306" r:id="rId27"/>
    <p:sldId id="316" r:id="rId28"/>
    <p:sldId id="317" r:id="rId29"/>
    <p:sldId id="319" r:id="rId30"/>
    <p:sldId id="320" r:id="rId31"/>
    <p:sldId id="321" r:id="rId32"/>
    <p:sldId id="318" r:id="rId33"/>
    <p:sldId id="288" r:id="rId34"/>
    <p:sldId id="342" r:id="rId35"/>
    <p:sldId id="301" r:id="rId36"/>
    <p:sldId id="287" r:id="rId37"/>
    <p:sldId id="304" r:id="rId38"/>
    <p:sldId id="300" r:id="rId39"/>
    <p:sldId id="326" r:id="rId40"/>
    <p:sldId id="282" r:id="rId41"/>
    <p:sldId id="340" r:id="rId42"/>
    <p:sldId id="303" r:id="rId43"/>
    <p:sldId id="341" r:id="rId44"/>
    <p:sldId id="307" r:id="rId45"/>
    <p:sldId id="343" r:id="rId46"/>
    <p:sldId id="328" r:id="rId47"/>
    <p:sldId id="274" r:id="rId4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 Aurelie" initials="R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948AD1"/>
    <a:srgbClr val="D8FF33"/>
    <a:srgbClr val="6BF2EE"/>
    <a:srgbClr val="284268"/>
    <a:srgbClr val="6D6D6D"/>
    <a:srgbClr val="FFC107"/>
    <a:srgbClr val="040001"/>
    <a:srgbClr val="1A0D05"/>
    <a:srgbClr val="39200A"/>
    <a:srgbClr val="120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38" autoAdjust="0"/>
    <p:restoredTop sz="85311" autoAdjust="0"/>
  </p:normalViewPr>
  <p:slideViewPr>
    <p:cSldViewPr snapToGrid="0" showGuides="1">
      <p:cViewPr varScale="1">
        <p:scale>
          <a:sx n="60" d="100"/>
          <a:sy n="60" d="100"/>
        </p:scale>
        <p:origin x="136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113" d="100"/>
          <a:sy n="113" d="100"/>
        </p:scale>
        <p:origin x="238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575272A-9B26-49B6-8A30-1B831EC74A1C}" type="datetimeFigureOut">
              <a:rPr lang="en-GB" smtClean="0"/>
              <a:t>24/05/2021</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FB72A79-AC1F-4D10-BBE5-E4D2CBF48CCA}" type="slidenum">
              <a:rPr lang="en-GB" smtClean="0"/>
              <a:t>‹N°›</a:t>
            </a:fld>
            <a:endParaRPr lang="en-GB"/>
          </a:p>
        </p:txBody>
      </p:sp>
    </p:spTree>
    <p:extLst>
      <p:ext uri="{BB962C8B-B14F-4D97-AF65-F5344CB8AC3E}">
        <p14:creationId xmlns:p14="http://schemas.microsoft.com/office/powerpoint/2010/main" val="3476476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F43E1C-286B-454E-B154-665A9D212606}" type="datetimeFigureOut">
              <a:rPr lang="en-GB" smtClean="0"/>
              <a:t>24/05/2021</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C0EC39-E1D8-4F61-9507-83E5DC4990C1}" type="slidenum">
              <a:rPr lang="en-GB" smtClean="0"/>
              <a:t>‹N°›</a:t>
            </a:fld>
            <a:endParaRPr lang="en-GB"/>
          </a:p>
        </p:txBody>
      </p:sp>
    </p:spTree>
    <p:extLst>
      <p:ext uri="{BB962C8B-B14F-4D97-AF65-F5344CB8AC3E}">
        <p14:creationId xmlns:p14="http://schemas.microsoft.com/office/powerpoint/2010/main" val="3950245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INTRODUCTION:</a:t>
            </a:r>
          </a:p>
          <a:p>
            <a:r>
              <a:rPr lang="fr-FR" dirty="0" smtClean="0"/>
              <a:t>Présentation</a:t>
            </a:r>
            <a:r>
              <a:rPr lang="fr-FR" baseline="0" dirty="0" smtClean="0"/>
              <a:t> speaker</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a:t>
            </a:fld>
            <a:endParaRPr lang="en-GB"/>
          </a:p>
        </p:txBody>
      </p:sp>
    </p:spTree>
    <p:extLst>
      <p:ext uri="{BB962C8B-B14F-4D97-AF65-F5344CB8AC3E}">
        <p14:creationId xmlns:p14="http://schemas.microsoft.com/office/powerpoint/2010/main" val="260089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10</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comprendre comment fonctionne une fusée et de quoi elle est faite, regardons la comparaison suivante :</a:t>
            </a:r>
          </a:p>
          <a:p>
            <a:r>
              <a:rPr lang="fr-FR" sz="1200" kern="1200" dirty="0" smtClean="0">
                <a:solidFill>
                  <a:schemeClr val="tx1"/>
                </a:solidFill>
                <a:effectLst/>
                <a:latin typeface="+mn-lt"/>
                <a:ea typeface="+mn-ea"/>
                <a:cs typeface="+mn-cs"/>
              </a:rPr>
              <a:t>Lorsque vous et votre famille partez en vacances, de quoi avez-vous besoin ?</a:t>
            </a:r>
          </a:p>
          <a:p>
            <a:pPr lvl="0"/>
            <a:r>
              <a:rPr lang="fr-FR" sz="1200" kern="1200" dirty="0" smtClean="0">
                <a:solidFill>
                  <a:schemeClr val="tx1"/>
                </a:solidFill>
                <a:effectLst/>
                <a:latin typeface="+mn-lt"/>
                <a:ea typeface="+mn-ea"/>
                <a:cs typeface="+mn-cs"/>
              </a:rPr>
              <a:t>Une maman ou un papa qui conduit la voiture et qui utilise le GPS pour vous guider vers la bonne destination (Système de guidage).</a:t>
            </a:r>
          </a:p>
          <a:p>
            <a:pPr lvl="0"/>
            <a:r>
              <a:rPr lang="fr-FR" sz="1200" kern="1200" dirty="0" smtClean="0">
                <a:solidFill>
                  <a:schemeClr val="tx1"/>
                </a:solidFill>
                <a:effectLst/>
                <a:latin typeface="+mn-lt"/>
                <a:ea typeface="+mn-ea"/>
                <a:cs typeface="+mn-cs"/>
              </a:rPr>
              <a:t>Des bagages et des passagers dans la voiture (Charge utile)</a:t>
            </a:r>
          </a:p>
          <a:p>
            <a:pPr lvl="0"/>
            <a:r>
              <a:rPr lang="fr-FR" sz="1200" kern="1200" dirty="0" smtClean="0">
                <a:solidFill>
                  <a:schemeClr val="tx1"/>
                </a:solidFill>
                <a:effectLst/>
                <a:latin typeface="+mn-lt"/>
                <a:ea typeface="+mn-ea"/>
                <a:cs typeface="+mn-cs"/>
              </a:rPr>
              <a:t>Du carburant pour maintenir la voiture en mouvement (Carburant)</a:t>
            </a:r>
          </a:p>
          <a:p>
            <a:pPr lvl="0"/>
            <a:r>
              <a:rPr lang="fr-FR" sz="1200" kern="1200" dirty="0" smtClean="0">
                <a:solidFill>
                  <a:schemeClr val="tx1"/>
                </a:solidFill>
                <a:effectLst/>
                <a:latin typeface="+mn-lt"/>
                <a:ea typeface="+mn-ea"/>
                <a:cs typeface="+mn-cs"/>
              </a:rPr>
              <a:t>La carrosserie de la voiture pour tout contenir (Structure)</a:t>
            </a:r>
          </a:p>
          <a:p>
            <a:r>
              <a:rPr lang="fr-FR" sz="1200" kern="1200" dirty="0" smtClean="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10</a:t>
            </a:fld>
            <a:endParaRPr lang="en-GB"/>
          </a:p>
        </p:txBody>
      </p:sp>
    </p:spTree>
    <p:extLst>
      <p:ext uri="{BB962C8B-B14F-4D97-AF65-F5344CB8AC3E}">
        <p14:creationId xmlns:p14="http://schemas.microsoft.com/office/powerpoint/2010/main" val="280500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11</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C'est la même chose pour une fusée :</a:t>
            </a:r>
          </a:p>
          <a:p>
            <a:r>
              <a:rPr lang="fr-FR" sz="1200" kern="1200" dirty="0" smtClean="0">
                <a:solidFill>
                  <a:schemeClr val="tx1"/>
                </a:solidFill>
                <a:effectLst/>
                <a:latin typeface="+mn-lt"/>
                <a:ea typeface="+mn-ea"/>
                <a:cs typeface="+mn-cs"/>
              </a:rPr>
              <a:t>Pour envoyer une fusée dans l'espace, de quoi avez-vous besoin ?</a:t>
            </a:r>
          </a:p>
          <a:p>
            <a:pPr lvl="0"/>
            <a:r>
              <a:rPr lang="fr-FR" sz="1200" kern="1200" dirty="0" smtClean="0">
                <a:solidFill>
                  <a:schemeClr val="tx1"/>
                </a:solidFill>
                <a:effectLst/>
                <a:latin typeface="+mn-lt"/>
                <a:ea typeface="+mn-ea"/>
                <a:cs typeface="+mn-cs"/>
              </a:rPr>
              <a:t>Un système de guidage pour pouvoir l'orienter vers la bonne destination</a:t>
            </a:r>
          </a:p>
          <a:p>
            <a:pPr lvl="0"/>
            <a:r>
              <a:rPr lang="fr-FR" sz="1200" kern="1200" dirty="0" smtClean="0">
                <a:solidFill>
                  <a:schemeClr val="tx1"/>
                </a:solidFill>
                <a:effectLst/>
                <a:latin typeface="+mn-lt"/>
                <a:ea typeface="+mn-ea"/>
                <a:cs typeface="+mn-cs"/>
              </a:rPr>
              <a:t>Des charges utiles à emporter dans l'espace</a:t>
            </a:r>
          </a:p>
          <a:p>
            <a:pPr lvl="0"/>
            <a:r>
              <a:rPr lang="fr-FR" sz="1200" kern="1200" dirty="0" smtClean="0">
                <a:solidFill>
                  <a:schemeClr val="tx1"/>
                </a:solidFill>
                <a:effectLst/>
                <a:latin typeface="+mn-lt"/>
                <a:ea typeface="+mn-ea"/>
                <a:cs typeface="+mn-cs"/>
              </a:rPr>
              <a:t>Du carburant pour faire avancer la fusée</a:t>
            </a:r>
          </a:p>
          <a:p>
            <a:pPr lvl="0"/>
            <a:r>
              <a:rPr lang="fr-FR" sz="1200" kern="1200" dirty="0" smtClean="0">
                <a:solidFill>
                  <a:schemeClr val="tx1"/>
                </a:solidFill>
                <a:effectLst/>
                <a:latin typeface="+mn-lt"/>
                <a:ea typeface="+mn-ea"/>
                <a:cs typeface="+mn-cs"/>
              </a:rPr>
              <a:t>Le corps ou la structure de la fusée afin de tout contenir</a:t>
            </a: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11</a:t>
            </a:fld>
            <a:endParaRPr lang="en-GB"/>
          </a:p>
        </p:txBody>
      </p:sp>
    </p:spTree>
    <p:extLst>
      <p:ext uri="{BB962C8B-B14F-4D97-AF65-F5344CB8AC3E}">
        <p14:creationId xmlns:p14="http://schemas.microsoft.com/office/powerpoint/2010/main" val="368286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12</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à quoi ressemble la fusée de l'intérieur</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12</a:t>
            </a:fld>
            <a:endParaRPr lang="en-GB"/>
          </a:p>
        </p:txBody>
      </p:sp>
    </p:spTree>
    <p:extLst>
      <p:ext uri="{BB962C8B-B14F-4D97-AF65-F5344CB8AC3E}">
        <p14:creationId xmlns:p14="http://schemas.microsoft.com/office/powerpoint/2010/main" val="349104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13</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allons maintenant parler du principe physique qui fait que nos fusées décollent et volent.</a:t>
            </a:r>
          </a:p>
          <a:p>
            <a:r>
              <a:rPr lang="fr-FR" sz="1200" kern="1200" dirty="0" smtClean="0">
                <a:solidFill>
                  <a:schemeClr val="tx1"/>
                </a:solidFill>
                <a:effectLst/>
                <a:latin typeface="+mn-lt"/>
                <a:ea typeface="+mn-ea"/>
                <a:cs typeface="+mn-cs"/>
              </a:rPr>
              <a:t>Il s'agit du principe d'action/réaction, que l'on retrouve dans toutes les parties de notre vie.</a:t>
            </a:r>
          </a:p>
          <a:p>
            <a:r>
              <a:rPr lang="fr-FR" sz="1200" kern="1200" dirty="0" smtClean="0">
                <a:solidFill>
                  <a:schemeClr val="tx1"/>
                </a:solidFill>
                <a:effectLst/>
                <a:latin typeface="+mn-lt"/>
                <a:ea typeface="+mn-ea"/>
                <a:cs typeface="+mn-cs"/>
              </a:rPr>
              <a:t>La force doit être créée dans une direction, donc une seconde force égale est créée dans la direction opposée.</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Exemples:</a:t>
            </a:r>
          </a:p>
          <a:p>
            <a:pPr lvl="0"/>
            <a:r>
              <a:rPr lang="fr-FR" sz="1200" kern="1200" dirty="0" smtClean="0">
                <a:solidFill>
                  <a:schemeClr val="tx1"/>
                </a:solidFill>
                <a:effectLst/>
                <a:latin typeface="+mn-lt"/>
                <a:ea typeface="+mn-ea"/>
                <a:cs typeface="+mn-cs"/>
              </a:rPr>
              <a:t>Ballon, quand on le lâche et que l’air part dans un sens, le ballon part dans l’autre sens</a:t>
            </a:r>
          </a:p>
          <a:p>
            <a:pPr lvl="0"/>
            <a:r>
              <a:rPr lang="fr-FR" sz="1200" kern="1200" dirty="0" smtClean="0">
                <a:solidFill>
                  <a:schemeClr val="tx1"/>
                </a:solidFill>
                <a:effectLst/>
                <a:latin typeface="+mn-lt"/>
                <a:ea typeface="+mn-ea"/>
                <a:cs typeface="+mn-cs"/>
              </a:rPr>
              <a:t>Un canon qui tire un boulet, le boulet part devant et le canon recule</a:t>
            </a:r>
          </a:p>
          <a:p>
            <a:pPr lvl="0"/>
            <a:r>
              <a:rPr lang="fr-FR" sz="1200" kern="1200" dirty="0" smtClean="0">
                <a:solidFill>
                  <a:schemeClr val="tx1"/>
                </a:solidFill>
                <a:effectLst/>
                <a:latin typeface="+mn-lt"/>
                <a:ea typeface="+mn-ea"/>
                <a:cs typeface="+mn-cs"/>
              </a:rPr>
              <a:t>Un tuyau d’arrosage qui pulvérise de l’eau, l’eau sort et le tuyau part dans tous les sens</a:t>
            </a:r>
          </a:p>
          <a:p>
            <a:pPr lvl="0"/>
            <a:r>
              <a:rPr lang="fr-FR" sz="1200" kern="1200" dirty="0" smtClean="0">
                <a:solidFill>
                  <a:schemeClr val="tx1"/>
                </a:solidFill>
                <a:effectLst/>
                <a:latin typeface="+mn-lt"/>
                <a:ea typeface="+mn-ea"/>
                <a:cs typeface="+mn-cs"/>
              </a:rPr>
              <a:t>Enfin la fusée éjecte son carburant vers le bas, la fusée part vers le haut</a:t>
            </a:r>
          </a:p>
          <a:p>
            <a:r>
              <a:rPr lang="fr-FR" sz="1200" kern="1200" dirty="0" smtClean="0">
                <a:solidFill>
                  <a:schemeClr val="tx1"/>
                </a:solidFill>
                <a:effectLst/>
                <a:latin typeface="+mn-lt"/>
                <a:ea typeface="+mn-ea"/>
                <a:cs typeface="+mn-cs"/>
              </a:rPr>
              <a:t> </a:t>
            </a:r>
          </a:p>
          <a:p>
            <a:r>
              <a:rPr lang="fr-FR" sz="1200" i="1" kern="1200" dirty="0" smtClean="0">
                <a:solidFill>
                  <a:schemeClr val="tx1"/>
                </a:solidFill>
                <a:effectLst/>
                <a:latin typeface="+mn-lt"/>
                <a:ea typeface="+mn-ea"/>
                <a:cs typeface="+mn-cs"/>
              </a:rPr>
              <a:t>Idée : prenez un ballon avec vous et faites une démonstration en classe. </a:t>
            </a:r>
            <a:endParaRPr lang="fr-F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Demandez aux élèves de deviner ce qui se passe pour chaque exemple avant de montrer les flèches.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13</a:t>
            </a:fld>
            <a:endParaRPr lang="en-GB"/>
          </a:p>
        </p:txBody>
      </p:sp>
    </p:spTree>
    <p:extLst>
      <p:ext uri="{BB962C8B-B14F-4D97-AF65-F5344CB8AC3E}">
        <p14:creationId xmlns:p14="http://schemas.microsoft.com/office/powerpoint/2010/main" val="3824952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14</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Maintenant, parlons de l'endroit d'où les fusées sont lancées.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Imaginons un tourniquet dans une cour de récréation : Si vous êtes assis au milieu, vous tournez en rond, mais vous n'êtes pas éjecté. Mais si vous êtes assis sur le bord, c'est-à-dire loin du centre de rotation, il est très difficile de s'y accrocher.</a:t>
            </a: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14</a:t>
            </a:fld>
            <a:endParaRPr lang="en-GB"/>
          </a:p>
        </p:txBody>
      </p:sp>
    </p:spTree>
    <p:extLst>
      <p:ext uri="{BB962C8B-B14F-4D97-AF65-F5344CB8AC3E}">
        <p14:creationId xmlns:p14="http://schemas.microsoft.com/office/powerpoint/2010/main" val="356793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Comparons le tourniquet avec la Terre: La Terre tourne sur elle-même le long d’un axe qui relie les deux pôles (pôle Nord et pôle Sud).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15</a:t>
            </a:fld>
            <a:endParaRPr lang="en-GB"/>
          </a:p>
        </p:txBody>
      </p:sp>
    </p:spTree>
    <p:extLst>
      <p:ext uri="{BB962C8B-B14F-4D97-AF65-F5344CB8AC3E}">
        <p14:creationId xmlns:p14="http://schemas.microsoft.com/office/powerpoint/2010/main" val="168924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16</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Comme précédemment, plus vous êtes proche du centre de rotation, plus il est facile de s'y accrocher. Sur Terre, c'est la même chose : si une fusée est lancée depuis l'Europe, qui est plus proche du centre de rotation de la Terre, il lui faut plus de carburant pour échapper à la gravité terrestre que si elle est lancée depuis Kourou, qui est plus éloigné du centre de rotation.</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16</a:t>
            </a:fld>
            <a:endParaRPr lang="en-GB"/>
          </a:p>
        </p:txBody>
      </p:sp>
    </p:spTree>
    <p:extLst>
      <p:ext uri="{BB962C8B-B14F-4D97-AF65-F5344CB8AC3E}">
        <p14:creationId xmlns:p14="http://schemas.microsoft.com/office/powerpoint/2010/main" val="3745174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17</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une vidéo d’un vrai lancement de fusée Ariane depuis Kourou</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17</a:t>
            </a:fld>
            <a:endParaRPr lang="en-GB"/>
          </a:p>
        </p:txBody>
      </p:sp>
    </p:spTree>
    <p:extLst>
      <p:ext uri="{BB962C8B-B14F-4D97-AF65-F5344CB8AC3E}">
        <p14:creationId xmlns:p14="http://schemas.microsoft.com/office/powerpoint/2010/main" val="455215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TRANSITION III</a:t>
            </a:r>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18</a:t>
            </a:fld>
            <a:endParaRPr lang="en-GB"/>
          </a:p>
        </p:txBody>
      </p:sp>
    </p:spTree>
    <p:extLst>
      <p:ext uri="{BB962C8B-B14F-4D97-AF65-F5344CB8AC3E}">
        <p14:creationId xmlns:p14="http://schemas.microsoft.com/office/powerpoint/2010/main" val="743761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19</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pouvons classer les choses que nous envoyons dans l'espace en 3 catégories différentes :</a:t>
            </a:r>
          </a:p>
          <a:p>
            <a:r>
              <a:rPr lang="fr-FR" sz="1200" kern="1200" dirty="0" smtClean="0">
                <a:solidFill>
                  <a:schemeClr val="tx1"/>
                </a:solidFill>
                <a:effectLst/>
                <a:latin typeface="+mn-lt"/>
                <a:ea typeface="+mn-ea"/>
                <a:cs typeface="+mn-cs"/>
              </a:rPr>
              <a:t> </a:t>
            </a:r>
          </a:p>
          <a:p>
            <a:pPr lvl="0"/>
            <a:r>
              <a:rPr lang="fr-FR" sz="1200" kern="1200" dirty="0" smtClean="0">
                <a:solidFill>
                  <a:schemeClr val="tx1"/>
                </a:solidFill>
                <a:effectLst/>
                <a:latin typeface="+mn-lt"/>
                <a:ea typeface="+mn-ea"/>
                <a:cs typeface="+mn-cs"/>
              </a:rPr>
              <a:t>Les satellites : Tous les objets qui sont en orbite autour de la Terre.</a:t>
            </a:r>
          </a:p>
          <a:p>
            <a:pPr lvl="0"/>
            <a:r>
              <a:rPr lang="fr-FR" sz="1200" kern="1200" dirty="0" smtClean="0">
                <a:solidFill>
                  <a:schemeClr val="tx1"/>
                </a:solidFill>
                <a:effectLst/>
                <a:latin typeface="+mn-lt"/>
                <a:ea typeface="+mn-ea"/>
                <a:cs typeface="+mn-cs"/>
              </a:rPr>
              <a:t>Les sondes : Tous les objets qui se trouvent en dehors de l'orbite de la Terre.</a:t>
            </a:r>
          </a:p>
          <a:p>
            <a:pPr lvl="0"/>
            <a:r>
              <a:rPr lang="fr-FR" sz="1200" kern="1200" dirty="0" smtClean="0">
                <a:solidFill>
                  <a:schemeClr val="tx1"/>
                </a:solidFill>
                <a:effectLst/>
                <a:latin typeface="+mn-lt"/>
                <a:ea typeface="+mn-ea"/>
                <a:cs typeface="+mn-cs"/>
              </a:rPr>
              <a:t>Les humains : Que nous allions sur la Lune ou sur la Station spatiale internationale</a:t>
            </a: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19</a:t>
            </a:fld>
            <a:endParaRPr lang="en-GB"/>
          </a:p>
        </p:txBody>
      </p:sp>
    </p:spTree>
    <p:extLst>
      <p:ext uri="{BB962C8B-B14F-4D97-AF65-F5344CB8AC3E}">
        <p14:creationId xmlns:p14="http://schemas.microsoft.com/office/powerpoint/2010/main" val="361816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Diapositive</a:t>
            </a:r>
            <a:r>
              <a:rPr lang="en-US" sz="1200" b="1" kern="1200" dirty="0" smtClean="0">
                <a:solidFill>
                  <a:schemeClr val="tx1"/>
                </a:solidFill>
                <a:effectLst/>
                <a:latin typeface="+mn-lt"/>
                <a:ea typeface="+mn-ea"/>
                <a:cs typeface="+mn-cs"/>
              </a:rPr>
              <a:t> 2</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PLAN:</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Dans cette première partie nous présenterons une introduction à l’Espace et à ses caractéristiques. Qu’est-ce que l’Espace et où se trouve-il ? Où sommes-nous dans l’espace et dans le système solaire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L’espace est difficile à atteindre, principalement en raison de la gravité terrestre qui nous attire à la surface de la Terre. Nous devons donc échapper à la gravité en utilisant des fusées que nous aborderons dans notre deuxième partie.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Dans la troisième partie, nous examinerons les trois choses différentes que nous pouvons envoyer dans l'espace, à savoir les satellites autour de la Terre, les sondes en dehors de la Terre et les humains.</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Dans la dernière partie, nous examinerons les projets d'avenir et ce qui est prévu dans le domaine de l'espace.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a:t>
            </a:fld>
            <a:endParaRPr lang="en-GB"/>
          </a:p>
        </p:txBody>
      </p:sp>
    </p:spTree>
    <p:extLst>
      <p:ext uri="{BB962C8B-B14F-4D97-AF65-F5344CB8AC3E}">
        <p14:creationId xmlns:p14="http://schemas.microsoft.com/office/powerpoint/2010/main" val="2492469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20</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Commençons par les satellites : Que sont-ils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Un satellite est un objet en orbite autour de la Terre.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Il existe deux types de satellites :</a:t>
            </a:r>
          </a:p>
          <a:p>
            <a:r>
              <a:rPr lang="fr-FR" sz="1200" kern="1200" dirty="0" smtClean="0">
                <a:solidFill>
                  <a:schemeClr val="tx1"/>
                </a:solidFill>
                <a:effectLst/>
                <a:latin typeface="+mn-lt"/>
                <a:ea typeface="+mn-ea"/>
                <a:cs typeface="+mn-cs"/>
              </a:rPr>
              <a:t>- Les satellites naturels qui ne sont pas créés par l'homme, comme la Lune par exemple.</a:t>
            </a:r>
          </a:p>
          <a:p>
            <a:r>
              <a:rPr lang="fr-FR" sz="1200" kern="1200" dirty="0" smtClean="0">
                <a:solidFill>
                  <a:schemeClr val="tx1"/>
                </a:solidFill>
                <a:effectLst/>
                <a:latin typeface="+mn-lt"/>
                <a:ea typeface="+mn-ea"/>
                <a:cs typeface="+mn-cs"/>
              </a:rPr>
              <a:t>- Les satellites artificiels qui sont créés par l'homme et qui doivent être lancés par des fusées comme nous l'avons vu plus tôt.</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20</a:t>
            </a:fld>
            <a:endParaRPr lang="en-GB"/>
          </a:p>
        </p:txBody>
      </p:sp>
    </p:spTree>
    <p:extLst>
      <p:ext uri="{BB962C8B-B14F-4D97-AF65-F5344CB8AC3E}">
        <p14:creationId xmlns:p14="http://schemas.microsoft.com/office/powerpoint/2010/main" val="387274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21</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Une orbite est une trajectoire autour de la Terre qui représente une vitesse et une altitude. Un objet lancé en orbite va assez vite pour ne pas retomber sur la Terre, et assez lentement pour ne pas aller loin dans l'Univers.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21</a:t>
            </a:fld>
            <a:endParaRPr lang="en-GB"/>
          </a:p>
        </p:txBody>
      </p:sp>
    </p:spTree>
    <p:extLst>
      <p:ext uri="{BB962C8B-B14F-4D97-AF65-F5344CB8AC3E}">
        <p14:creationId xmlns:p14="http://schemas.microsoft.com/office/powerpoint/2010/main" val="3174496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22</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les composants d'un satellite artificiel :</a:t>
            </a:r>
          </a:p>
          <a:p>
            <a:pPr lvl="0"/>
            <a:r>
              <a:rPr lang="fr-FR" sz="1200" kern="1200" dirty="0" smtClean="0">
                <a:solidFill>
                  <a:schemeClr val="tx1"/>
                </a:solidFill>
                <a:effectLst/>
                <a:latin typeface="+mn-lt"/>
                <a:ea typeface="+mn-ea"/>
                <a:cs typeface="+mn-cs"/>
              </a:rPr>
              <a:t>Des antennes pour communiquer avec la Terre</a:t>
            </a:r>
          </a:p>
          <a:p>
            <a:pPr lvl="0"/>
            <a:r>
              <a:rPr lang="fr-FR" sz="1200" kern="1200" dirty="0" smtClean="0">
                <a:solidFill>
                  <a:schemeClr val="tx1"/>
                </a:solidFill>
                <a:effectLst/>
                <a:latin typeface="+mn-lt"/>
                <a:ea typeface="+mn-ea"/>
                <a:cs typeface="+mn-cs"/>
              </a:rPr>
              <a:t>Une charge utile composée d'instruments : c'est la partie intelligente du satellite, celle qui permet de réaliser sa mission</a:t>
            </a:r>
          </a:p>
          <a:p>
            <a:pPr lvl="0"/>
            <a:r>
              <a:rPr lang="fr-FR" sz="1200" kern="1200" dirty="0" smtClean="0">
                <a:solidFill>
                  <a:schemeClr val="tx1"/>
                </a:solidFill>
                <a:effectLst/>
                <a:latin typeface="+mn-lt"/>
                <a:ea typeface="+mn-ea"/>
                <a:cs typeface="+mn-cs"/>
              </a:rPr>
              <a:t>Des radiateurs pour réguler la température du satellite, car l'espace peut être très froid mais aussi très chaud à cause du soleil.</a:t>
            </a:r>
          </a:p>
          <a:p>
            <a:pPr lvl="0"/>
            <a:r>
              <a:rPr lang="fr-FR" sz="1200" kern="1200" dirty="0" smtClean="0">
                <a:solidFill>
                  <a:schemeClr val="tx1"/>
                </a:solidFill>
                <a:effectLst/>
                <a:latin typeface="+mn-lt"/>
                <a:ea typeface="+mn-ea"/>
                <a:cs typeface="+mn-cs"/>
              </a:rPr>
              <a:t>Un système de guidage et de propulsion pour repositionner le satellite en cas de besoin</a:t>
            </a:r>
          </a:p>
          <a:p>
            <a:pPr lvl="0"/>
            <a:r>
              <a:rPr lang="fr-FR" sz="1200" kern="1200" dirty="0" smtClean="0">
                <a:solidFill>
                  <a:schemeClr val="tx1"/>
                </a:solidFill>
                <a:effectLst/>
                <a:latin typeface="+mn-lt"/>
                <a:ea typeface="+mn-ea"/>
                <a:cs typeface="+mn-cs"/>
              </a:rPr>
              <a:t>Des panneaux solaires pour produire de l'électricité pour les autres parties du satellite</a:t>
            </a:r>
          </a:p>
          <a:p>
            <a:pPr lvl="0"/>
            <a:r>
              <a:rPr lang="fr-FR" sz="1200" kern="1200" dirty="0" smtClean="0">
                <a:solidFill>
                  <a:schemeClr val="tx1"/>
                </a:solidFill>
                <a:effectLst/>
                <a:latin typeface="+mn-lt"/>
                <a:ea typeface="+mn-ea"/>
                <a:cs typeface="+mn-cs"/>
              </a:rPr>
              <a:t>Des batteries pour stocker cette électricité</a:t>
            </a:r>
          </a:p>
          <a:p>
            <a:pPr lvl="0"/>
            <a:r>
              <a:rPr lang="fr-FR" sz="1200" kern="1200" dirty="0" smtClean="0">
                <a:solidFill>
                  <a:schemeClr val="tx1"/>
                </a:solidFill>
                <a:effectLst/>
                <a:latin typeface="+mn-lt"/>
                <a:ea typeface="+mn-ea"/>
                <a:cs typeface="+mn-cs"/>
              </a:rPr>
              <a:t>Et enfin, une structure pour maintenir l'ensemble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22</a:t>
            </a:fld>
            <a:endParaRPr lang="en-GB"/>
          </a:p>
        </p:txBody>
      </p:sp>
    </p:spTree>
    <p:extLst>
      <p:ext uri="{BB962C8B-B14F-4D97-AF65-F5344CB8AC3E}">
        <p14:creationId xmlns:p14="http://schemas.microsoft.com/office/powerpoint/2010/main" val="1904524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23</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Voici les différents types de satellites artificiels :</a:t>
            </a:r>
          </a:p>
          <a:p>
            <a:pPr lvl="0"/>
            <a:r>
              <a:rPr lang="fr-FR" sz="1200" kern="1200" dirty="0" smtClean="0">
                <a:solidFill>
                  <a:schemeClr val="tx1"/>
                </a:solidFill>
                <a:effectLst/>
                <a:latin typeface="+mn-lt"/>
                <a:ea typeface="+mn-ea"/>
                <a:cs typeface="+mn-cs"/>
              </a:rPr>
              <a:t>Les satellites de télécommunication pour pouvoir communiquer sur Terre (lorsque vous utilisez la télévision, le téléphone, la radio, etc.)</a:t>
            </a:r>
          </a:p>
          <a:p>
            <a:pPr lvl="0"/>
            <a:r>
              <a:rPr lang="fr-FR" sz="1200" kern="1200" dirty="0" smtClean="0">
                <a:solidFill>
                  <a:schemeClr val="tx1"/>
                </a:solidFill>
                <a:effectLst/>
                <a:latin typeface="+mn-lt"/>
                <a:ea typeface="+mn-ea"/>
                <a:cs typeface="+mn-cs"/>
              </a:rPr>
              <a:t>Les satellites d'observation de la Terre, qui peuvent être utilisés pour prendre des photos, faire des cartes et surveiller le changement climatique.</a:t>
            </a:r>
          </a:p>
          <a:p>
            <a:pPr lvl="0"/>
            <a:r>
              <a:rPr lang="fr-FR" sz="1200" kern="1200" dirty="0" smtClean="0">
                <a:solidFill>
                  <a:schemeClr val="tx1"/>
                </a:solidFill>
                <a:effectLst/>
                <a:latin typeface="+mn-lt"/>
                <a:ea typeface="+mn-ea"/>
                <a:cs typeface="+mn-cs"/>
              </a:rPr>
              <a:t>Les satellites de positionnement qui nous donnent le GPS sur la Terre</a:t>
            </a: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23</a:t>
            </a:fld>
            <a:endParaRPr lang="en-GB"/>
          </a:p>
        </p:txBody>
      </p:sp>
    </p:spTree>
    <p:extLst>
      <p:ext uri="{BB962C8B-B14F-4D97-AF65-F5344CB8AC3E}">
        <p14:creationId xmlns:p14="http://schemas.microsoft.com/office/powerpoint/2010/main" val="240185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24</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différents types de satellites de télécommunication:</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24</a:t>
            </a:fld>
            <a:endParaRPr lang="en-GB"/>
          </a:p>
        </p:txBody>
      </p:sp>
    </p:spTree>
    <p:extLst>
      <p:ext uri="{BB962C8B-B14F-4D97-AF65-F5344CB8AC3E}">
        <p14:creationId xmlns:p14="http://schemas.microsoft.com/office/powerpoint/2010/main" val="39776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différents types de satellites d’observation de la Terre: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25</a:t>
            </a:fld>
            <a:endParaRPr lang="en-GB"/>
          </a:p>
        </p:txBody>
      </p:sp>
    </p:spTree>
    <p:extLst>
      <p:ext uri="{BB962C8B-B14F-4D97-AF65-F5344CB8AC3E}">
        <p14:creationId xmlns:p14="http://schemas.microsoft.com/office/powerpoint/2010/main" val="3669844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26</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Parmi les satellites d'observation, nous en avons certains très éloignés de la Terre, ce qui nous permet de prendre des images comme celles-ci</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26</a:t>
            </a:fld>
            <a:endParaRPr lang="en-GB"/>
          </a:p>
        </p:txBody>
      </p:sp>
    </p:spTree>
    <p:extLst>
      <p:ext uri="{BB962C8B-B14F-4D97-AF65-F5344CB8AC3E}">
        <p14:creationId xmlns:p14="http://schemas.microsoft.com/office/powerpoint/2010/main" val="418269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27 /28 /29 /30</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Ou celle-là</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27</a:t>
            </a:fld>
            <a:endParaRPr lang="en-GB"/>
          </a:p>
        </p:txBody>
      </p:sp>
    </p:spTree>
    <p:extLst>
      <p:ext uri="{BB962C8B-B14F-4D97-AF65-F5344CB8AC3E}">
        <p14:creationId xmlns:p14="http://schemas.microsoft.com/office/powerpoint/2010/main" val="4202234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27 /28</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Ou celle-là</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28</a:t>
            </a:fld>
            <a:endParaRPr lang="en-GB"/>
          </a:p>
        </p:txBody>
      </p:sp>
    </p:spTree>
    <p:extLst>
      <p:ext uri="{BB962C8B-B14F-4D97-AF65-F5344CB8AC3E}">
        <p14:creationId xmlns:p14="http://schemas.microsoft.com/office/powerpoint/2010/main" val="3833805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31</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Enfin, voici les satellites de positionnement avec Galileo comme exemple</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29</a:t>
            </a:fld>
            <a:endParaRPr lang="en-GB"/>
          </a:p>
        </p:txBody>
      </p:sp>
    </p:spTree>
    <p:extLst>
      <p:ext uri="{BB962C8B-B14F-4D97-AF65-F5344CB8AC3E}">
        <p14:creationId xmlns:p14="http://schemas.microsoft.com/office/powerpoint/2010/main" val="117877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TRANSITION I</a:t>
            </a:r>
          </a:p>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a:t>
            </a:fld>
            <a:endParaRPr lang="en-GB"/>
          </a:p>
        </p:txBody>
      </p:sp>
    </p:spTree>
    <p:extLst>
      <p:ext uri="{BB962C8B-B14F-4D97-AF65-F5344CB8AC3E}">
        <p14:creationId xmlns:p14="http://schemas.microsoft.com/office/powerpoint/2010/main" val="190011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30/31</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Ensuite, passons aux sondes : Les sondes sont par définition tout objet qui est envoyé hors de l'orbite terrestre. </a:t>
            </a:r>
          </a:p>
          <a:p>
            <a:r>
              <a:rPr lang="fr-FR" sz="1200" kern="1200" dirty="0" smtClean="0">
                <a:solidFill>
                  <a:schemeClr val="tx1"/>
                </a:solidFill>
                <a:effectLst/>
                <a:latin typeface="+mn-lt"/>
                <a:ea typeface="+mn-ea"/>
                <a:cs typeface="+mn-cs"/>
              </a:rPr>
              <a:t>Une sonde appelée Solar Orbiter a récemment été lancée vers le Soleil pour l'étudier de plus près encore que jamais auparavant.</a:t>
            </a:r>
          </a:p>
          <a:p>
            <a:r>
              <a:rPr lang="fr-FR" sz="1200" kern="1200" dirty="0" smtClean="0">
                <a:solidFill>
                  <a:schemeClr val="tx1"/>
                </a:solidFill>
                <a:effectLst/>
                <a:latin typeface="+mn-lt"/>
                <a:ea typeface="+mn-ea"/>
                <a:cs typeface="+mn-cs"/>
              </a:rPr>
              <a:t>Une sonde en route vers Mercure (</a:t>
            </a:r>
            <a:r>
              <a:rPr lang="fr-FR" sz="1200" kern="1200" dirty="0" err="1" smtClean="0">
                <a:solidFill>
                  <a:schemeClr val="tx1"/>
                </a:solidFill>
                <a:effectLst/>
                <a:latin typeface="+mn-lt"/>
                <a:ea typeface="+mn-ea"/>
                <a:cs typeface="+mn-cs"/>
              </a:rPr>
              <a:t>BepiColombo</a:t>
            </a:r>
            <a:r>
              <a:rPr lang="fr-FR" sz="1200" kern="1200" dirty="0" smtClean="0">
                <a:solidFill>
                  <a:schemeClr val="tx1"/>
                </a:solidFill>
                <a:effectLst/>
                <a:latin typeface="+mn-lt"/>
                <a:ea typeface="+mn-ea"/>
                <a:cs typeface="+mn-cs"/>
              </a:rPr>
              <a:t>) nous permettra d'en savoir plus sur la planète et son champ magnétique.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30</a:t>
            </a:fld>
            <a:endParaRPr lang="en-GB"/>
          </a:p>
        </p:txBody>
      </p:sp>
    </p:spTree>
    <p:extLst>
      <p:ext uri="{BB962C8B-B14F-4D97-AF65-F5344CB8AC3E}">
        <p14:creationId xmlns:p14="http://schemas.microsoft.com/office/powerpoint/2010/main" val="392354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31</a:t>
            </a:fld>
            <a:endParaRPr lang="en-GB"/>
          </a:p>
        </p:txBody>
      </p:sp>
    </p:spTree>
    <p:extLst>
      <p:ext uri="{BB962C8B-B14F-4D97-AF65-F5344CB8AC3E}">
        <p14:creationId xmlns:p14="http://schemas.microsoft.com/office/powerpoint/2010/main" val="338276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32</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Un rover sur Mars nous permettra de découvrir s'il y a eu ou s'il y a de la vie sur cette planète.</a:t>
            </a:r>
          </a:p>
          <a:p>
            <a:r>
              <a:rPr lang="fr-FR" sz="1200" kern="1200" dirty="0" smtClean="0">
                <a:solidFill>
                  <a:schemeClr val="tx1"/>
                </a:solidFill>
                <a:effectLst/>
                <a:latin typeface="+mn-lt"/>
                <a:ea typeface="+mn-ea"/>
                <a:cs typeface="+mn-cs"/>
              </a:rPr>
              <a:t>Et enfin, la sonde Juice étudiera bientôt Jupiter et ses lunes en orbite pour voir si la vie est possible sur l'une d'entre elles.</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32</a:t>
            </a:fld>
            <a:endParaRPr lang="en-GB"/>
          </a:p>
        </p:txBody>
      </p:sp>
    </p:spTree>
    <p:extLst>
      <p:ext uri="{BB962C8B-B14F-4D97-AF65-F5344CB8AC3E}">
        <p14:creationId xmlns:p14="http://schemas.microsoft.com/office/powerpoint/2010/main" val="3244274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33</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Enfin, nous envoyons aussi des humains dans l'espace. Peut-être reconnaissez-vous cet astronaute sur la gauche ?</a:t>
            </a:r>
          </a:p>
          <a:p>
            <a:r>
              <a:rPr lang="fr-FR" sz="1200" kern="1200" dirty="0" smtClean="0">
                <a:solidFill>
                  <a:schemeClr val="tx1"/>
                </a:solidFill>
                <a:effectLst/>
                <a:latin typeface="+mn-lt"/>
                <a:ea typeface="+mn-ea"/>
                <a:cs typeface="+mn-cs"/>
              </a:rPr>
              <a:t>Les humains se rendent à la Station spatiale internationale et sur la Lune. Peut-être qu'un jour ils seront aussi sur Mars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33</a:t>
            </a:fld>
            <a:endParaRPr lang="en-GB"/>
          </a:p>
        </p:txBody>
      </p:sp>
    </p:spTree>
    <p:extLst>
      <p:ext uri="{BB962C8B-B14F-4D97-AF65-F5344CB8AC3E}">
        <p14:creationId xmlns:p14="http://schemas.microsoft.com/office/powerpoint/2010/main" val="655089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34</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Qu'est-ce que la station spatiale internationale ? C'est comme un laboratoire géant dans l'espace en orbite autour de la Terre. Les astronautes y séjournent souvent pendant plusieurs mois et y réalisent des expériences.</a:t>
            </a:r>
          </a:p>
          <a:p>
            <a:r>
              <a:rPr lang="fr-FR" sz="1200" kern="1200" dirty="0" smtClean="0">
                <a:solidFill>
                  <a:schemeClr val="tx1"/>
                </a:solidFill>
                <a:effectLst/>
                <a:latin typeface="+mn-lt"/>
                <a:ea typeface="+mn-ea"/>
                <a:cs typeface="+mn-cs"/>
              </a:rPr>
              <a:t>Elle est composée de plusieurs modules (qui sont des pièces où les astronautes peuvent se rendre) et sert de salle de sport, de salle à manger, de salle de bain, de laboratoires scientifiques, de sas pour quitter la station, etc. Cette station est internationale, ce qui signifie que de nombreux pays ont participé à sa construction ! L'Europe a fourni un module scientifique appelé Columbus.</a:t>
            </a:r>
          </a:p>
          <a:p>
            <a:r>
              <a:rPr lang="fr-FR" sz="1200" kern="1200" dirty="0" smtClean="0">
                <a:solidFill>
                  <a:schemeClr val="tx1"/>
                </a:solidFill>
                <a:effectLst/>
                <a:latin typeface="+mn-lt"/>
                <a:ea typeface="+mn-ea"/>
                <a:cs typeface="+mn-cs"/>
              </a:rPr>
              <a:t>Comme pour les satellites, la station a besoin de panneaux solaires et de batteries pour produire de l'électricité, elle doit également être ravitaillée en nourriture et en matériel pour que les astronautes puissent y vivre.</a:t>
            </a:r>
          </a:p>
          <a:p>
            <a:r>
              <a:rPr lang="fr-FR" sz="1200" kern="1200" dirty="0" smtClean="0">
                <a:solidFill>
                  <a:schemeClr val="tx1"/>
                </a:solidFill>
                <a:effectLst/>
                <a:latin typeface="+mn-lt"/>
                <a:ea typeface="+mn-ea"/>
                <a:cs typeface="+mn-cs"/>
              </a:rPr>
              <a:t>La station est équipée d'un bras robotique pour recevoir les véhicules spatiaux qui doivent atteindre la station.</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34</a:t>
            </a:fld>
            <a:endParaRPr lang="en-GB"/>
          </a:p>
        </p:txBody>
      </p:sp>
    </p:spTree>
    <p:extLst>
      <p:ext uri="{BB962C8B-B14F-4D97-AF65-F5344CB8AC3E}">
        <p14:creationId xmlns:p14="http://schemas.microsoft.com/office/powerpoint/2010/main" val="3780455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astronautes ne sont pas en vacances, ils travaillent tout le temps ! Ils font beaucoup d'expériences afin de préparer leurs futurs voyages dans l'espace : plantations, expériences sur le corps humain, sur la nourriture, etc...</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35</a:t>
            </a:fld>
            <a:endParaRPr lang="en-GB"/>
          </a:p>
        </p:txBody>
      </p:sp>
    </p:spTree>
    <p:extLst>
      <p:ext uri="{BB962C8B-B14F-4D97-AF65-F5344CB8AC3E}">
        <p14:creationId xmlns:p14="http://schemas.microsoft.com/office/powerpoint/2010/main" val="1328386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TRANSITION IV</a:t>
            </a:r>
          </a:p>
          <a:p>
            <a:r>
              <a:rPr lang="fr-FR" sz="1200" kern="1200" dirty="0" smtClean="0">
                <a:solidFill>
                  <a:schemeClr val="tx1"/>
                </a:solidFill>
                <a:effectLst/>
                <a:latin typeface="+mn-lt"/>
                <a:ea typeface="+mn-ea"/>
                <a:cs typeface="+mn-cs"/>
              </a:rPr>
              <a:t>Que </a:t>
            </a:r>
            <a:r>
              <a:rPr lang="fr-FR" sz="1200" kern="1200" dirty="0" err="1" smtClean="0">
                <a:solidFill>
                  <a:schemeClr val="tx1"/>
                </a:solidFill>
                <a:effectLst/>
                <a:latin typeface="+mn-lt"/>
                <a:ea typeface="+mn-ea"/>
                <a:cs typeface="+mn-cs"/>
              </a:rPr>
              <a:t>va-t</a:t>
            </a:r>
            <a:r>
              <a:rPr lang="fr-FR" sz="1200" kern="1200" dirty="0" smtClean="0">
                <a:solidFill>
                  <a:schemeClr val="tx1"/>
                </a:solidFill>
                <a:effectLst/>
                <a:latin typeface="+mn-lt"/>
                <a:ea typeface="+mn-ea"/>
                <a:cs typeface="+mn-cs"/>
              </a:rPr>
              <a:t> ’il se passer dans quelques années dans l’espace ?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36</a:t>
            </a:fld>
            <a:endParaRPr lang="en-GB"/>
          </a:p>
        </p:txBody>
      </p:sp>
    </p:spTree>
    <p:extLst>
      <p:ext uri="{BB962C8B-B14F-4D97-AF65-F5344CB8AC3E}">
        <p14:creationId xmlns:p14="http://schemas.microsoft.com/office/powerpoint/2010/main" val="381466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37</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humains prévoient de retourner sur la Lune pour créer une base lunaire afin de se préparer à des voyages plus lointains (par exemple sur Mars). Orion, photographié ici, sera utilisé pour envoyer la première femme et le prochain homme astronaute sur la Lune.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37</a:t>
            </a:fld>
            <a:endParaRPr lang="en-GB"/>
          </a:p>
        </p:txBody>
      </p:sp>
    </p:spTree>
    <p:extLst>
      <p:ext uri="{BB962C8B-B14F-4D97-AF65-F5344CB8AC3E}">
        <p14:creationId xmlns:p14="http://schemas.microsoft.com/office/powerpoint/2010/main" val="3292512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38</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y a aussi l'objectif d'explorer Mars, mais pour cela il faut y envoyer des sondes ! Récemment, une mission a été envoyée pour prélever des échantillons du sol martien afin de les étudier. Mars </a:t>
            </a:r>
            <a:r>
              <a:rPr lang="fr-FR" sz="1200" kern="1200" dirty="0" err="1" smtClean="0">
                <a:solidFill>
                  <a:schemeClr val="tx1"/>
                </a:solidFill>
                <a:effectLst/>
                <a:latin typeface="+mn-lt"/>
                <a:ea typeface="+mn-ea"/>
                <a:cs typeface="+mn-cs"/>
              </a:rPr>
              <a:t>Sample</a:t>
            </a:r>
            <a:r>
              <a:rPr lang="fr-FR" sz="1200" kern="1200" dirty="0" smtClean="0">
                <a:solidFill>
                  <a:schemeClr val="tx1"/>
                </a:solidFill>
                <a:effectLst/>
                <a:latin typeface="+mn-lt"/>
                <a:ea typeface="+mn-ea"/>
                <a:cs typeface="+mn-cs"/>
              </a:rPr>
              <a:t> Return (MSR) ramènera ces échantillons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38</a:t>
            </a:fld>
            <a:endParaRPr lang="en-GB"/>
          </a:p>
        </p:txBody>
      </p:sp>
    </p:spTree>
    <p:extLst>
      <p:ext uri="{BB962C8B-B14F-4D97-AF65-F5344CB8AC3E}">
        <p14:creationId xmlns:p14="http://schemas.microsoft.com/office/powerpoint/2010/main" val="360593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39</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rester plus près de la Terre, l'avenir des satellites tend vers les constellations, où de nombreux satellites seront en orbite proche autour de la Terre et « quadrilleront » (créeront une "grille") autour de notre planète afin que tout le monde, partout, ait accès à l'internet.</a:t>
            </a: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39</a:t>
            </a:fld>
            <a:endParaRPr lang="en-GB"/>
          </a:p>
        </p:txBody>
      </p:sp>
    </p:spTree>
    <p:extLst>
      <p:ext uri="{BB962C8B-B14F-4D97-AF65-F5344CB8AC3E}">
        <p14:creationId xmlns:p14="http://schemas.microsoft.com/office/powerpoint/2010/main" val="4031237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4</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Qu’est-ce que l’Espace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Examinons ces exemples. À gauche, nous sommes sur la Terre, notre environnement contient de petites particules appelées air. L'air constitue l'atmosphère et c'est ce qui nous permet de respirer. Dans l'espace, il n'y a pas d'air, donc pas d'atmosphère, donc nous ne pouvons pas respirer. C'est ce qu'on appelle un vide et les astronautes doivent porter une combinaison spatiale pour pouvoir respirer.</a:t>
            </a:r>
          </a:p>
          <a:p>
            <a:r>
              <a:rPr lang="fr-FR" sz="1200" kern="1200" dirty="0" smtClean="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a:t>
            </a:fld>
            <a:endParaRPr lang="en-GB"/>
          </a:p>
        </p:txBody>
      </p:sp>
    </p:spTree>
    <p:extLst>
      <p:ext uri="{BB962C8B-B14F-4D97-AF65-F5344CB8AC3E}">
        <p14:creationId xmlns:p14="http://schemas.microsoft.com/office/powerpoint/2010/main" val="495865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40</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Ensuite, voici une usine spatiale vide qui vous permettra de réparer ou de manipuler des objets à distance dans l'espace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40</a:t>
            </a:fld>
            <a:endParaRPr lang="en-GB"/>
          </a:p>
        </p:txBody>
      </p:sp>
    </p:spTree>
    <p:extLst>
      <p:ext uri="{BB962C8B-B14F-4D97-AF65-F5344CB8AC3E}">
        <p14:creationId xmlns:p14="http://schemas.microsoft.com/office/powerpoint/2010/main" val="993967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41/42</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Devinez dans quel ordre ces événements importants ont eu lieu - réponses sur la diapositive suivante.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41</a:t>
            </a:fld>
            <a:endParaRPr lang="en-GB"/>
          </a:p>
        </p:txBody>
      </p:sp>
    </p:spTree>
    <p:extLst>
      <p:ext uri="{BB962C8B-B14F-4D97-AF65-F5344CB8AC3E}">
        <p14:creationId xmlns:p14="http://schemas.microsoft.com/office/powerpoint/2010/main" val="4050904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42</a:t>
            </a:fld>
            <a:endParaRPr lang="en-GB"/>
          </a:p>
        </p:txBody>
      </p:sp>
    </p:spTree>
    <p:extLst>
      <p:ext uri="{BB962C8B-B14F-4D97-AF65-F5344CB8AC3E}">
        <p14:creationId xmlns:p14="http://schemas.microsoft.com/office/powerpoint/2010/main" val="1617227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43</a:t>
            </a:fld>
            <a:endParaRPr lang="en-GB"/>
          </a:p>
        </p:txBody>
      </p:sp>
    </p:spTree>
    <p:extLst>
      <p:ext uri="{BB962C8B-B14F-4D97-AF65-F5344CB8AC3E}">
        <p14:creationId xmlns:p14="http://schemas.microsoft.com/office/powerpoint/2010/main" val="1263033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Merci beaucoup, </a:t>
            </a:r>
            <a:r>
              <a:rPr lang="fr-FR" smtClean="0"/>
              <a:t>et j’espèr</a:t>
            </a:r>
            <a:r>
              <a:rPr lang="fr-FR" baseline="0" smtClean="0"/>
              <a:t>e </a:t>
            </a:r>
            <a:r>
              <a:rPr lang="fr-FR" baseline="0" dirty="0" smtClean="0"/>
              <a:t>que cela vous a plu !</a:t>
            </a:r>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44</a:t>
            </a:fld>
            <a:endParaRPr lang="en-GB"/>
          </a:p>
        </p:txBody>
      </p:sp>
    </p:spTree>
    <p:extLst>
      <p:ext uri="{BB962C8B-B14F-4D97-AF65-F5344CB8AC3E}">
        <p14:creationId xmlns:p14="http://schemas.microsoft.com/office/powerpoint/2010/main" val="32913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5</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Nous avons parlé de l'atmosphère juste avant, c'est une couche d'air qui nous permet de respirer et nous protège des aspects nocifs de l'espace (le soleil, le vide, etc.). Elle a une épaisseur de 100 km, ce qui n'est pas beaucoup ! Pour vous donner une idée du peu que cela représente, la distance entre Toulouse et Montpellier est de 200 km.</a:t>
            </a:r>
          </a:p>
          <a:p>
            <a:r>
              <a:rPr lang="fr-FR" sz="1200" kern="1200" dirty="0" smtClean="0">
                <a:solidFill>
                  <a:schemeClr val="tx1"/>
                </a:solidFill>
                <a:effectLst/>
                <a:latin typeface="+mn-lt"/>
                <a:ea typeface="+mn-ea"/>
                <a:cs typeface="+mn-cs"/>
              </a:rPr>
              <a:t>Vous pouvez voir la couche atmosphérique sur cette photo. Reconnaissez-vous le pays européen vu ici depuis l'espace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5</a:t>
            </a:fld>
            <a:endParaRPr lang="en-GB"/>
          </a:p>
        </p:txBody>
      </p:sp>
    </p:spTree>
    <p:extLst>
      <p:ext uri="{BB962C8B-B14F-4D97-AF65-F5344CB8AC3E}">
        <p14:creationId xmlns:p14="http://schemas.microsoft.com/office/powerpoint/2010/main" val="74019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6</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le système solaire, c'est comme notre quartier (notre galaxie) qui fait partie d'une grande ville (l'univers). Ce sont nos voisins : </a:t>
            </a:r>
          </a:p>
          <a:p>
            <a:pPr lvl="0"/>
            <a:r>
              <a:rPr lang="fr-FR" sz="1200" kern="1200" dirty="0" smtClean="0">
                <a:solidFill>
                  <a:schemeClr val="tx1"/>
                </a:solidFill>
                <a:effectLst/>
                <a:latin typeface="+mn-lt"/>
                <a:ea typeface="+mn-ea"/>
                <a:cs typeface="+mn-cs"/>
              </a:rPr>
              <a:t>Le soleil est notre étoile, c'est une énorme boule de lave qui nous donne assez de chaleur et de lumière pour que la vie existe sur notre planète. </a:t>
            </a:r>
          </a:p>
          <a:p>
            <a:pPr lvl="0"/>
            <a:r>
              <a:rPr lang="fr-FR" sz="1200" kern="1200" dirty="0" smtClean="0">
                <a:solidFill>
                  <a:schemeClr val="tx1"/>
                </a:solidFill>
                <a:effectLst/>
                <a:latin typeface="+mn-lt"/>
                <a:ea typeface="+mn-ea"/>
                <a:cs typeface="+mn-cs"/>
              </a:rPr>
              <a:t>Mercure, la plus proche du soleil, est une petite planète très chaude qui est proche de la Terre.</a:t>
            </a:r>
          </a:p>
          <a:p>
            <a:pPr lvl="0"/>
            <a:r>
              <a:rPr lang="fr-FR" sz="1200" kern="1200" dirty="0" smtClean="0">
                <a:solidFill>
                  <a:schemeClr val="tx1"/>
                </a:solidFill>
                <a:effectLst/>
                <a:latin typeface="+mn-lt"/>
                <a:ea typeface="+mn-ea"/>
                <a:cs typeface="+mn-cs"/>
              </a:rPr>
              <a:t>Deuxième du système solaire, Vénus est une planète volcanique que l'on peut voir souvent dans le ciel.</a:t>
            </a:r>
          </a:p>
          <a:p>
            <a:pPr lvl="0"/>
            <a:r>
              <a:rPr lang="fr-FR" sz="1200" kern="1200" dirty="0" smtClean="0">
                <a:solidFill>
                  <a:schemeClr val="tx1"/>
                </a:solidFill>
                <a:effectLst/>
                <a:latin typeface="+mn-lt"/>
                <a:ea typeface="+mn-ea"/>
                <a:cs typeface="+mn-cs"/>
              </a:rPr>
              <a:t>La Terre (notre maison !) est la seule planète de notre galaxie où il y a de la vie (plantes, eau, êtres vivants).</a:t>
            </a:r>
          </a:p>
          <a:p>
            <a:pPr lvl="0"/>
            <a:r>
              <a:rPr lang="fr-FR" sz="1200" kern="1200" dirty="0" smtClean="0">
                <a:solidFill>
                  <a:schemeClr val="tx1"/>
                </a:solidFill>
                <a:effectLst/>
                <a:latin typeface="+mn-lt"/>
                <a:ea typeface="+mn-ea"/>
                <a:cs typeface="+mn-cs"/>
              </a:rPr>
              <a:t>Mars, également appelée "planète rouge" en raison de sa couleur, est notre voisine la plus proche et il y fait plutôt froid. On espère pouvoir bientôt y envoyer des humains.</a:t>
            </a:r>
          </a:p>
          <a:p>
            <a:pPr lvl="0"/>
            <a:r>
              <a:rPr lang="fr-FR" sz="1200" kern="1200" dirty="0" smtClean="0">
                <a:solidFill>
                  <a:schemeClr val="tx1"/>
                </a:solidFill>
                <a:effectLst/>
                <a:latin typeface="+mn-lt"/>
                <a:ea typeface="+mn-ea"/>
                <a:cs typeface="+mn-cs"/>
              </a:rPr>
              <a:t>Jupiter est la plus grande planète du système, c'est une </a:t>
            </a:r>
            <a:r>
              <a:rPr lang="fr-FR" sz="1200" kern="1200" dirty="0" err="1" smtClean="0">
                <a:solidFill>
                  <a:schemeClr val="tx1"/>
                </a:solidFill>
                <a:effectLst/>
                <a:latin typeface="+mn-lt"/>
                <a:ea typeface="+mn-ea"/>
                <a:cs typeface="+mn-cs"/>
              </a:rPr>
              <a:t>palnète</a:t>
            </a:r>
            <a:r>
              <a:rPr lang="fr-FR" sz="1200" kern="1200" dirty="0" smtClean="0">
                <a:solidFill>
                  <a:schemeClr val="tx1"/>
                </a:solidFill>
                <a:effectLst/>
                <a:latin typeface="+mn-lt"/>
                <a:ea typeface="+mn-ea"/>
                <a:cs typeface="+mn-cs"/>
              </a:rPr>
              <a:t> gazeuse et elle protège toutes les autres planètes qui l'entourent.</a:t>
            </a:r>
          </a:p>
          <a:p>
            <a:pPr lvl="0"/>
            <a:r>
              <a:rPr lang="fr-FR" sz="1200" kern="1200" dirty="0" smtClean="0">
                <a:solidFill>
                  <a:schemeClr val="tx1"/>
                </a:solidFill>
                <a:effectLst/>
                <a:latin typeface="+mn-lt"/>
                <a:ea typeface="+mn-ea"/>
                <a:cs typeface="+mn-cs"/>
              </a:rPr>
              <a:t>Deuxième plus grande planète du système solaire, Saturne se différencie des autres avec ses anneaux de glace.</a:t>
            </a:r>
          </a:p>
          <a:p>
            <a:pPr lvl="0"/>
            <a:r>
              <a:rPr lang="fr-FR" sz="1200" kern="1200" dirty="0" smtClean="0">
                <a:solidFill>
                  <a:schemeClr val="tx1"/>
                </a:solidFill>
                <a:effectLst/>
                <a:latin typeface="+mn-lt"/>
                <a:ea typeface="+mn-ea"/>
                <a:cs typeface="+mn-cs"/>
              </a:rPr>
              <a:t>Uranus est la planète dont l'atmosphère est la plus froide de toutes les planètes.</a:t>
            </a:r>
          </a:p>
          <a:p>
            <a:pPr lvl="0"/>
            <a:r>
              <a:rPr lang="fr-FR" sz="1200" kern="1200" dirty="0" smtClean="0">
                <a:solidFill>
                  <a:schemeClr val="tx1"/>
                </a:solidFill>
                <a:effectLst/>
                <a:latin typeface="+mn-lt"/>
                <a:ea typeface="+mn-ea"/>
                <a:cs typeface="+mn-cs"/>
              </a:rPr>
              <a:t>Et enfin, Neptune est la plus éloignée de toutes les planètes, avec sa belle couleur bleue, c'est aussi une planète extrêmement froide.</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6</a:t>
            </a:fld>
            <a:endParaRPr lang="en-GB"/>
          </a:p>
        </p:txBody>
      </p:sp>
    </p:spTree>
    <p:extLst>
      <p:ext uri="{BB962C8B-B14F-4D97-AF65-F5344CB8AC3E}">
        <p14:creationId xmlns:p14="http://schemas.microsoft.com/office/powerpoint/2010/main" val="79542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TRANSITION</a:t>
            </a:r>
            <a:r>
              <a:rPr lang="fr-FR" baseline="0" dirty="0" smtClean="0"/>
              <a:t> II</a:t>
            </a:r>
            <a:endParaRPr lang="fr-FR" dirty="0"/>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7</a:t>
            </a:fld>
            <a:endParaRPr lang="en-GB"/>
          </a:p>
        </p:txBody>
      </p:sp>
    </p:spTree>
    <p:extLst>
      <p:ext uri="{BB962C8B-B14F-4D97-AF65-F5344CB8AC3E}">
        <p14:creationId xmlns:p14="http://schemas.microsoft.com/office/powerpoint/2010/main" val="238746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8</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différentes fusées qui permettent’ d’envoyer des satellites, des sondes et des humains dans l’Espace.</a:t>
            </a:r>
          </a:p>
          <a:p>
            <a:pPr lvl="0"/>
            <a:r>
              <a:rPr lang="fr-FR" sz="1200" kern="1200" dirty="0" err="1" smtClean="0">
                <a:solidFill>
                  <a:schemeClr val="tx1"/>
                </a:solidFill>
                <a:effectLst/>
                <a:latin typeface="+mn-lt"/>
                <a:ea typeface="+mn-ea"/>
                <a:cs typeface="+mn-cs"/>
              </a:rPr>
              <a:t>Discovery</a:t>
            </a:r>
            <a:r>
              <a:rPr lang="fr-FR" sz="1200" kern="1200" dirty="0" smtClean="0">
                <a:solidFill>
                  <a:schemeClr val="tx1"/>
                </a:solidFill>
                <a:effectLst/>
                <a:latin typeface="+mn-lt"/>
                <a:ea typeface="+mn-ea"/>
                <a:cs typeface="+mn-cs"/>
              </a:rPr>
              <a:t> est une ancienne fusée Américaine qui transportait des humains et des satellites dans l’espace.</a:t>
            </a:r>
          </a:p>
          <a:p>
            <a:pPr lvl="0"/>
            <a:r>
              <a:rPr lang="fr-FR" sz="1200" kern="1200" dirty="0" err="1" smtClean="0">
                <a:solidFill>
                  <a:schemeClr val="tx1"/>
                </a:solidFill>
                <a:effectLst/>
                <a:latin typeface="+mn-lt"/>
                <a:ea typeface="+mn-ea"/>
                <a:cs typeface="+mn-cs"/>
              </a:rPr>
              <a:t>Soyuz</a:t>
            </a:r>
            <a:r>
              <a:rPr lang="fr-FR" sz="1200" kern="1200" dirty="0" smtClean="0">
                <a:solidFill>
                  <a:schemeClr val="tx1"/>
                </a:solidFill>
                <a:effectLst/>
                <a:latin typeface="+mn-lt"/>
                <a:ea typeface="+mn-ea"/>
                <a:cs typeface="+mn-cs"/>
              </a:rPr>
              <a:t> est une fusée russe utilisée aujourd’hui pour transporter des humains et des satellites.</a:t>
            </a:r>
          </a:p>
          <a:p>
            <a:pPr lvl="0"/>
            <a:r>
              <a:rPr lang="fr-FR" sz="1200" kern="1200" dirty="0" smtClean="0">
                <a:solidFill>
                  <a:schemeClr val="tx1"/>
                </a:solidFill>
                <a:effectLst/>
                <a:latin typeface="+mn-lt"/>
                <a:ea typeface="+mn-ea"/>
                <a:cs typeface="+mn-cs"/>
              </a:rPr>
              <a:t>Ariane est une fusée Européenne qui envoie des satellites dans l’espace.</a:t>
            </a:r>
          </a:p>
          <a:p>
            <a:pPr lvl="0"/>
            <a:r>
              <a:rPr lang="fr-FR" sz="1200" kern="1200" dirty="0" smtClean="0">
                <a:solidFill>
                  <a:schemeClr val="tx1"/>
                </a:solidFill>
                <a:effectLst/>
                <a:latin typeface="+mn-lt"/>
                <a:ea typeface="+mn-ea"/>
                <a:cs typeface="+mn-cs"/>
              </a:rPr>
              <a:t>Falcon est une nouvelle fusée Américaine qui commence à envoyer des satellites et des humains dans l'espace en 2020.</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8</a:t>
            </a:fld>
            <a:endParaRPr lang="en-GB"/>
          </a:p>
        </p:txBody>
      </p:sp>
    </p:spTree>
    <p:extLst>
      <p:ext uri="{BB962C8B-B14F-4D97-AF65-F5344CB8AC3E}">
        <p14:creationId xmlns:p14="http://schemas.microsoft.com/office/powerpoint/2010/main" val="3638599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Diapositive 9</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Voici quelques caractéristiques de la fusée Ariane:</a:t>
            </a:r>
          </a:p>
          <a:p>
            <a:r>
              <a:rPr lang="fr-FR" sz="1200" kern="1200" dirty="0" smtClean="0">
                <a:solidFill>
                  <a:schemeClr val="tx1"/>
                </a:solidFill>
                <a:effectLst/>
                <a:latin typeface="+mn-lt"/>
                <a:ea typeface="+mn-ea"/>
                <a:cs typeface="+mn-cs"/>
              </a:rPr>
              <a:t>Haute de 55 mètres, elle fait à peu près la longueur de 4 bus et pèse 750 tonnes, soit l'équivalent de 12 avions de taille moyenne (comme l'Airbus A320 </a:t>
            </a:r>
            <a:r>
              <a:rPr lang="fr-FR" sz="1200" kern="1200" dirty="0" err="1" smtClean="0">
                <a:solidFill>
                  <a:schemeClr val="tx1"/>
                </a:solidFill>
                <a:effectLst/>
                <a:latin typeface="+mn-lt"/>
                <a:ea typeface="+mn-ea"/>
                <a:cs typeface="+mn-cs"/>
              </a:rPr>
              <a:t>Neo</a:t>
            </a:r>
            <a:r>
              <a:rPr lang="fr-FR" sz="1200" kern="1200" dirty="0" smtClean="0">
                <a:solidFill>
                  <a:schemeClr val="tx1"/>
                </a:solidFill>
                <a:effectLst/>
                <a:latin typeface="+mn-lt"/>
                <a:ea typeface="+mn-ea"/>
                <a:cs typeface="+mn-cs"/>
              </a:rPr>
              <a:t> montré ici) ou de 120 éléphants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5C0EC39-E1D8-4F61-9507-83E5DC4990C1}" type="slidenum">
              <a:rPr lang="en-GB" smtClean="0"/>
              <a:t>9</a:t>
            </a:fld>
            <a:endParaRPr lang="en-GB"/>
          </a:p>
        </p:txBody>
      </p:sp>
    </p:spTree>
    <p:extLst>
      <p:ext uri="{BB962C8B-B14F-4D97-AF65-F5344CB8AC3E}">
        <p14:creationId xmlns:p14="http://schemas.microsoft.com/office/powerpoint/2010/main" val="2441997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9"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10" Type="http://schemas.openxmlformats.org/officeDocument/2006/relationships/image" Target="../media/image18.png"/><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 Id="rId11" Type="http://schemas.openxmlformats.org/officeDocument/2006/relationships/image" Target="../media/image12.png"/><Relationship Id="rId10" Type="http://schemas.openxmlformats.org/officeDocument/2006/relationships/image" Target="../media/image11.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eck 1">
            <a:extLst>
              <a:ext uri="{FF2B5EF4-FFF2-40B4-BE49-F238E27FC236}">
                <a16:creationId xmlns="" xmlns:a16="http://schemas.microsoft.com/office/drawing/2014/main" id="{C290E6F2-F047-7B46-8E8D-8AC608662F12}"/>
              </a:ext>
            </a:extLst>
          </p:cNvPr>
          <p:cNvSpPr/>
          <p:nvPr userDrawn="1"/>
        </p:nvSpPr>
        <p:spPr>
          <a:xfrm>
            <a:off x="0" y="3586038"/>
            <a:ext cx="12192000" cy="1825985"/>
          </a:xfrm>
          <a:prstGeom prst="rect">
            <a:avLst/>
          </a:prstGeom>
          <a:gradFill flip="none" rotWithShape="1">
            <a:gsLst>
              <a:gs pos="0">
                <a:schemeClr val="tx2">
                  <a:alpha val="0"/>
                </a:schemeClr>
              </a:gs>
              <a:gs pos="100000">
                <a:schemeClr val="tx2">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bg1"/>
                </a:solidFill>
              </a:defRPr>
            </a:lvl1pPr>
          </a:lstStyle>
          <a:p>
            <a:pPr lvl="0"/>
            <a:r>
              <a:rPr lang="fr-FR" altLang="de-DE" noProof="0" smtClean="0"/>
              <a:t>Modifiez le style du titre</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en-GB" altLang="de-DE" noProof="0"/>
          </a:p>
        </p:txBody>
      </p:sp>
      <p:grpSp>
        <p:nvGrpSpPr>
          <p:cNvPr id="10" name="Group 14">
            <a:extLst>
              <a:ext uri="{FF2B5EF4-FFF2-40B4-BE49-F238E27FC236}">
                <a16:creationId xmlns="" xmlns:a16="http://schemas.microsoft.com/office/drawing/2014/main" id="{5AB15939-5E00-1541-A286-A7FA1D8FCDB8}"/>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 xmlns:a16="http://schemas.microsoft.com/office/drawing/2014/main" id="{D28E77BC-BD0F-7F48-9617-FC4F28F5B5C0}"/>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 xmlns:a16="http://schemas.microsoft.com/office/drawing/2014/main" id="{9CA651DB-25D4-8647-91E2-0F4861AE0A45}"/>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 xmlns:a16="http://schemas.microsoft.com/office/drawing/2014/main" id="{1D4D2CD1-37E4-6E46-B7B6-6AEB592EF0B8}"/>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 xmlns:a16="http://schemas.microsoft.com/office/drawing/2014/main" id="{A8083FA7-BD29-3C42-9575-25E6020D1338}"/>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 xmlns:a16="http://schemas.microsoft.com/office/drawing/2014/main" id="{2F7C2D53-0CA3-4F4B-9290-7A82093F4F6E}"/>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 xmlns:a16="http://schemas.microsoft.com/office/drawing/2014/main" id="{EFA60F35-0B8F-E140-8BEE-DD3D86E743DE}"/>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 xmlns:a16="http://schemas.microsoft.com/office/drawing/2014/main" id="{1C754668-93E8-C444-9BC6-9E67C4B5330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02286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grpSp>
        <p:nvGrpSpPr>
          <p:cNvPr id="32" name="Groupe 31"/>
          <p:cNvGrpSpPr/>
          <p:nvPr userDrawn="1"/>
        </p:nvGrpSpPr>
        <p:grpSpPr>
          <a:xfrm>
            <a:off x="83703" y="122130"/>
            <a:ext cx="1366193" cy="1069983"/>
            <a:chOff x="2935185" y="4258633"/>
            <a:chExt cx="1042635" cy="792000"/>
          </a:xfrm>
        </p:grpSpPr>
        <p:pic>
          <p:nvPicPr>
            <p:cNvPr id="33" name="Image 32"/>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34" name="Image 3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10784427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grpSp>
        <p:nvGrpSpPr>
          <p:cNvPr id="35" name="Groupe 34"/>
          <p:cNvGrpSpPr/>
          <p:nvPr userDrawn="1"/>
        </p:nvGrpSpPr>
        <p:grpSpPr>
          <a:xfrm>
            <a:off x="89447" y="92525"/>
            <a:ext cx="1158907" cy="1174758"/>
            <a:chOff x="8387248" y="3922276"/>
            <a:chExt cx="1908000" cy="1908000"/>
          </a:xfrm>
        </p:grpSpPr>
        <p:pic>
          <p:nvPicPr>
            <p:cNvPr id="36" name="Image 3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7248" y="3922276"/>
              <a:ext cx="1908000" cy="1908000"/>
            </a:xfrm>
            <a:prstGeom prst="rect">
              <a:avLst/>
            </a:prstGeom>
          </p:spPr>
        </p:pic>
        <p:pic>
          <p:nvPicPr>
            <p:cNvPr id="37" name="Image 3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65684">
              <a:off x="9112296" y="4756175"/>
              <a:ext cx="183753" cy="127505"/>
            </a:xfrm>
            <a:prstGeom prst="rect">
              <a:avLst/>
            </a:prstGeom>
          </p:spPr>
        </p:pic>
        <p:pic>
          <p:nvPicPr>
            <p:cNvPr id="38" name="Image 3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V="1">
              <a:off x="9450242" y="4758801"/>
              <a:ext cx="184151" cy="117475"/>
            </a:xfrm>
            <a:prstGeom prst="rect">
              <a:avLst/>
            </a:prstGeom>
          </p:spPr>
        </p:pic>
        <p:pic>
          <p:nvPicPr>
            <p:cNvPr id="39" name="Image 38"/>
            <p:cNvPicPr>
              <a:picLocks noChangeAspect="1"/>
            </p:cNvPicPr>
            <p:nvPr/>
          </p:nvPicPr>
          <p:blipFill rotWithShape="1">
            <a:blip r:embed="rId10" cstate="screen">
              <a:clrChange>
                <a:clrFrom>
                  <a:srgbClr val="E6C496"/>
                </a:clrFrom>
                <a:clrTo>
                  <a:srgbClr val="E6C496">
                    <a:alpha val="0"/>
                  </a:srgbClr>
                </a:clrTo>
              </a:clrChange>
              <a:extLst>
                <a:ext uri="{28A0092B-C50C-407E-A947-70E740481C1C}">
                  <a14:useLocalDpi xmlns:a14="http://schemas.microsoft.com/office/drawing/2010/main"/>
                </a:ext>
              </a:extLst>
            </a:blip>
            <a:srcRect/>
            <a:stretch/>
          </p:blipFill>
          <p:spPr>
            <a:xfrm flipV="1">
              <a:off x="9122448" y="4758801"/>
              <a:ext cx="184151" cy="117475"/>
            </a:xfrm>
            <a:prstGeom prst="rect">
              <a:avLst/>
            </a:prstGeom>
          </p:spPr>
        </p:pic>
      </p:grpSp>
    </p:spTree>
    <p:extLst>
      <p:ext uri="{BB962C8B-B14F-4D97-AF65-F5344CB8AC3E}">
        <p14:creationId xmlns:p14="http://schemas.microsoft.com/office/powerpoint/2010/main" val="252363955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Header and content_blue">
    <p:bg>
      <p:bgPr>
        <a:solidFill>
          <a:srgbClr val="001F58"/>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pic>
        <p:nvPicPr>
          <p:cNvPr id="6" name="Imag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7" y="0"/>
            <a:ext cx="3194577" cy="1387311"/>
          </a:xfrm>
          <a:prstGeom prst="rect">
            <a:avLst/>
          </a:prstGeom>
        </p:spPr>
      </p:pic>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dirty="0"/>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9270611" y="6452468"/>
            <a:ext cx="1117990" cy="223198"/>
          </a:xfrm>
          <a:prstGeom prst="rect">
            <a:avLst/>
          </a:prstGeom>
        </p:spPr>
      </p:pic>
      <p:grpSp>
        <p:nvGrpSpPr>
          <p:cNvPr id="21" name="Group 15"/>
          <p:cNvGrpSpPr>
            <a:grpSpLocks/>
          </p:cNvGrpSpPr>
          <p:nvPr userDrawn="1"/>
        </p:nvGrpSpPr>
        <p:grpSpPr bwMode="white">
          <a:xfrm>
            <a:off x="-10704" y="1377664"/>
            <a:ext cx="3380435" cy="61997"/>
            <a:chOff x="3" y="1195"/>
            <a:chExt cx="1754" cy="68"/>
          </a:xfrm>
        </p:grpSpPr>
        <p:sp>
          <p:nvSpPr>
            <p:cNvPr id="25"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6"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7" name="Rectangle 26"/>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30226392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ader and content_blue">
    <p:bg>
      <p:bgRef idx="1001">
        <a:schemeClr val="bg1"/>
      </p:bgRef>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lumMod val="75000"/>
                  </a:schemeClr>
                </a:solidFill>
                <a:latin typeface="+mn-lt"/>
                <a:ea typeface="+mn-ea"/>
                <a:cs typeface="+mn-cs"/>
              </a:defRPr>
            </a:lvl1pPr>
          </a:lstStyle>
          <a:p>
            <a:r>
              <a:rPr lang="de-DE" smtClean="0"/>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lumMod val="75000"/>
                  </a:schemeClr>
                </a:solidFill>
                <a:latin typeface="+mn-lt"/>
                <a:ea typeface="+mn-ea"/>
                <a:cs typeface="+mn-cs"/>
              </a:defRPr>
            </a:lvl1pPr>
          </a:lstStyle>
          <a:p>
            <a:r>
              <a:rPr lang="fr-FR" smtClean="0"/>
              <a:t>DD MONTH YEAR</a:t>
            </a:r>
            <a:endParaRPr lang="fr-FR"/>
          </a:p>
        </p:txBody>
      </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9270611" y="6452468"/>
            <a:ext cx="1117990" cy="223198"/>
          </a:xfrm>
          <a:prstGeom prst="rect">
            <a:avLst/>
          </a:prstGeom>
        </p:spPr>
      </p:pic>
      <p:sp>
        <p:nvSpPr>
          <p:cNvPr id="20" name="Titel 1"/>
          <p:cNvSpPr>
            <a:spLocks noGrp="1"/>
          </p:cNvSpPr>
          <p:nvPr>
            <p:ph type="title" hasCustomPrompt="1"/>
          </p:nvPr>
        </p:nvSpPr>
        <p:spPr>
          <a:xfrm>
            <a:off x="1744602" y="206466"/>
            <a:ext cx="9966197" cy="900000"/>
          </a:xfrm>
        </p:spPr>
        <p:txBody>
          <a:bodyPr/>
          <a:lstStyle>
            <a:lvl1pPr>
              <a:defRPr sz="2800">
                <a:solidFill>
                  <a:schemeClr val="tx1"/>
                </a:solidFill>
              </a:defRPr>
            </a:lvl1pPr>
          </a:lstStyle>
          <a:p>
            <a:r>
              <a:rPr lang="en-US" dirty="0"/>
              <a:t>Click to edit header</a:t>
            </a:r>
            <a:endParaRPr lang="de-DE" dirty="0"/>
          </a:p>
        </p:txBody>
      </p:sp>
      <p:grpSp>
        <p:nvGrpSpPr>
          <p:cNvPr id="3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rgbClr val="FFFFFF"/>
          </a:solidFill>
        </p:grpSpPr>
        <p:sp>
          <p:nvSpPr>
            <p:cNvPr id="3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2"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3"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4"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5"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sp>
          <p:nvSpPr>
            <p:cNvPr id="36"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endParaRPr>
            </a:p>
          </p:txBody>
        </p:sp>
      </p:grpSp>
    </p:spTree>
    <p:extLst>
      <p:ext uri="{BB962C8B-B14F-4D97-AF65-F5344CB8AC3E}">
        <p14:creationId xmlns:p14="http://schemas.microsoft.com/office/powerpoint/2010/main" val="36257637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44" y="6096"/>
            <a:ext cx="12195393" cy="5907341"/>
          </a:xfrm>
          <a:prstGeom prst="rect">
            <a:avLst/>
          </a:prstGeom>
        </p:spPr>
      </p:pic>
      <p:sp>
        <p:nvSpPr>
          <p:cNvPr id="9" name="Titel 1"/>
          <p:cNvSpPr>
            <a:spLocks noGrp="1"/>
          </p:cNvSpPr>
          <p:nvPr>
            <p:ph type="title" hasCustomPrompt="1"/>
          </p:nvPr>
        </p:nvSpPr>
        <p:spPr>
          <a:xfrm>
            <a:off x="479425" y="653691"/>
            <a:ext cx="11240174" cy="900000"/>
          </a:xfrm>
        </p:spPr>
        <p:txBody>
          <a:bodyPr/>
          <a:lstStyle>
            <a:lvl1pPr>
              <a:defRPr/>
            </a:lvl1pPr>
          </a:lstStyle>
          <a:p>
            <a:r>
              <a:rPr lang="en-US" dirty="0"/>
              <a:t>Click to edit header</a:t>
            </a:r>
            <a:endParaRPr lang="de-DE" dirty="0"/>
          </a:p>
        </p:txBody>
      </p:sp>
      <p:sp>
        <p:nvSpPr>
          <p:cNvPr id="10" name="Inhaltsplatzhalter 2"/>
          <p:cNvSpPr>
            <a:spLocks noGrp="1"/>
          </p:cNvSpPr>
          <p:nvPr>
            <p:ph idx="1"/>
          </p:nvPr>
        </p:nvSpPr>
        <p:spPr>
          <a:xfrm>
            <a:off x="479425" y="1565998"/>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11" name="Inhaltsplatzhalter 2"/>
          <p:cNvSpPr>
            <a:spLocks noGrp="1"/>
          </p:cNvSpPr>
          <p:nvPr>
            <p:ph idx="17"/>
          </p:nvPr>
        </p:nvSpPr>
        <p:spPr>
          <a:xfrm>
            <a:off x="6301252" y="1565999"/>
            <a:ext cx="5418347" cy="4347439"/>
          </a:xfrm>
        </p:spPr>
        <p:txBody>
          <a:bodyPr/>
          <a:lstStyle>
            <a:lvl1pPr marL="342000" indent="-342000">
              <a:lnSpc>
                <a:spcPct val="114000"/>
              </a:lnSpc>
              <a:buFont typeface="Arial" panose="020B0604020202020204" pitchFamily="34" charset="0"/>
              <a:buChar char="–"/>
              <a:defRPr sz="2500"/>
            </a:lvl1pPr>
            <a:lvl2pPr marL="717550" indent="-355600">
              <a:lnSpc>
                <a:spcPct val="114000"/>
              </a:lnSpc>
              <a:defRPr sz="2500"/>
            </a:lvl2pPr>
            <a:lvl3pPr marL="1079500" indent="-361950">
              <a:lnSpc>
                <a:spcPct val="114000"/>
              </a:lnSpc>
              <a:defRPr sz="2500"/>
            </a:lvl3pPr>
            <a:lvl4pPr marL="1435100" indent="-355600">
              <a:lnSpc>
                <a:spcPct val="114000"/>
              </a:lnSpc>
              <a:defRPr sz="2500"/>
            </a:lvl4pPr>
            <a:lvl5pPr marL="1797050" indent="-361950">
              <a:lnSpc>
                <a:spcPct val="114000"/>
              </a:lnSpc>
              <a:defRPr sz="25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dirty="0"/>
          </a:p>
        </p:txBody>
      </p:sp>
      <p:sp>
        <p:nvSpPr>
          <p:cNvPr id="27" name="Slide Number Placeholder 5">
            <a:extLst>
              <a:ext uri="{FF2B5EF4-FFF2-40B4-BE49-F238E27FC236}">
                <a16:creationId xmlns="" xmlns:a16="http://schemas.microsoft.com/office/drawing/2014/main" id="{7AABA1C8-B541-774F-9D56-F71179BA591A}"/>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8" name="Footer Placeholder 7">
            <a:extLst>
              <a:ext uri="{FF2B5EF4-FFF2-40B4-BE49-F238E27FC236}">
                <a16:creationId xmlns="" xmlns:a16="http://schemas.microsoft.com/office/drawing/2014/main" id="{D2CCDCA3-286C-4D47-BA5A-BF47D56C019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9" name="Date Placeholder 6">
            <a:extLst>
              <a:ext uri="{FF2B5EF4-FFF2-40B4-BE49-F238E27FC236}">
                <a16:creationId xmlns="" xmlns:a16="http://schemas.microsoft.com/office/drawing/2014/main" id="{89DEAD23-14B1-1041-8481-D2216C42E7C1}"/>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570377299"/>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and two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5418347" cy="43109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301252" y="1565999"/>
            <a:ext cx="5418347"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9" name="Slide Number Placeholder 5">
            <a:extLst>
              <a:ext uri="{FF2B5EF4-FFF2-40B4-BE49-F238E27FC236}">
                <a16:creationId xmlns="" xmlns:a16="http://schemas.microsoft.com/office/drawing/2014/main"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0" name="Footer Placeholder 7">
            <a:extLst>
              <a:ext uri="{FF2B5EF4-FFF2-40B4-BE49-F238E27FC236}">
                <a16:creationId xmlns="" xmlns:a16="http://schemas.microsoft.com/office/drawing/2014/main"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1" name="Date Placeholder 6">
            <a:extLst>
              <a:ext uri="{FF2B5EF4-FFF2-40B4-BE49-F238E27FC236}">
                <a16:creationId xmlns="" xmlns:a16="http://schemas.microsoft.com/office/drawing/2014/main"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64723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der and two columns_blue">
    <p:bg>
      <p:bgPr>
        <a:solidFill>
          <a:srgbClr val="001F58"/>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507065" y="1565999"/>
            <a:ext cx="4809067" cy="43109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6697133" y="1565999"/>
            <a:ext cx="5022466" cy="43109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9" name="Slide Number Placeholder 5">
            <a:extLst>
              <a:ext uri="{FF2B5EF4-FFF2-40B4-BE49-F238E27FC236}">
                <a16:creationId xmlns="" xmlns:a16="http://schemas.microsoft.com/office/drawing/2014/main" id="{C4D36857-929A-BC49-A6BB-B31B62A1D09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30" name="Footer Placeholder 7">
            <a:extLst>
              <a:ext uri="{FF2B5EF4-FFF2-40B4-BE49-F238E27FC236}">
                <a16:creationId xmlns="" xmlns:a16="http://schemas.microsoft.com/office/drawing/2014/main" id="{C03E5337-0FC5-5546-BBA0-C2FF0DEDB16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31" name="Date Placeholder 6">
            <a:extLst>
              <a:ext uri="{FF2B5EF4-FFF2-40B4-BE49-F238E27FC236}">
                <a16:creationId xmlns="" xmlns:a16="http://schemas.microsoft.com/office/drawing/2014/main" id="{4B8017F0-7D52-EE46-9D86-6AFAEE2576F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9" name="Group 14">
            <a:extLst>
              <a:ext uri="{FF2B5EF4-FFF2-40B4-BE49-F238E27FC236}">
                <a16:creationId xmlns="" xmlns:a16="http://schemas.microsoft.com/office/drawing/2014/main" id="{0E7E1BE4-5ABF-144F-B6B0-36F0A038D0F6}"/>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0" name="Freeform 5">
              <a:extLst>
                <a:ext uri="{FF2B5EF4-FFF2-40B4-BE49-F238E27FC236}">
                  <a16:creationId xmlns="" xmlns:a16="http://schemas.microsoft.com/office/drawing/2014/main" id="{2B06611C-5999-9241-ACC6-5FDABF20713A}"/>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Rectangle 6">
              <a:extLst>
                <a:ext uri="{FF2B5EF4-FFF2-40B4-BE49-F238E27FC236}">
                  <a16:creationId xmlns="" xmlns:a16="http://schemas.microsoft.com/office/drawing/2014/main" id="{F03C7FFD-0A0B-5E46-82E1-09729F5A351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 xmlns:a16="http://schemas.microsoft.com/office/drawing/2014/main" id="{A92EB3A8-B965-BB4E-A64A-889AB74C1EE0}"/>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 xmlns:a16="http://schemas.microsoft.com/office/drawing/2014/main" id="{DE686C3B-EF76-3940-BEAE-5F7AC50CF29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2AF83D92-3164-4D41-A7E9-990A78C115B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1F8CD9F7-DA66-6649-A081-C3378D09261A}"/>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9270611" y="6452468"/>
            <a:ext cx="1117990" cy="223198"/>
          </a:xfrm>
          <a:prstGeom prst="rect">
            <a:avLst/>
          </a:prstGeom>
        </p:spPr>
      </p:pic>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385175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and three column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Inhaltsplatzhalter 2"/>
          <p:cNvSpPr>
            <a:spLocks noGrp="1"/>
          </p:cNvSpPr>
          <p:nvPr>
            <p:ph idx="17" hasCustomPrompt="1"/>
          </p:nvPr>
        </p:nvSpPr>
        <p:spPr>
          <a:xfrm>
            <a:off x="4294750" y="1565999"/>
            <a:ext cx="3600000" cy="4310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Inhaltsplatzhalter 2"/>
          <p:cNvSpPr>
            <a:spLocks noGrp="1"/>
          </p:cNvSpPr>
          <p:nvPr>
            <p:ph idx="18" hasCustomPrompt="1"/>
          </p:nvPr>
        </p:nvSpPr>
        <p:spPr>
          <a:xfrm>
            <a:off x="8117096" y="1569245"/>
            <a:ext cx="3600000" cy="430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0" name="Slide Number Placeholder 5">
            <a:extLst>
              <a:ext uri="{FF2B5EF4-FFF2-40B4-BE49-F238E27FC236}">
                <a16:creationId xmlns="" xmlns:a16="http://schemas.microsoft.com/office/drawing/2014/main" id="{6C956BB3-8603-5A44-BE7E-99C59691C45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1" name="Footer Placeholder 7">
            <a:extLst>
              <a:ext uri="{FF2B5EF4-FFF2-40B4-BE49-F238E27FC236}">
                <a16:creationId xmlns="" xmlns:a16="http://schemas.microsoft.com/office/drawing/2014/main" id="{A4912989-0AAD-B54A-A79C-C3D9DF8E14FD}"/>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2" name="Date Placeholder 6">
            <a:extLst>
              <a:ext uri="{FF2B5EF4-FFF2-40B4-BE49-F238E27FC236}">
                <a16:creationId xmlns="" xmlns:a16="http://schemas.microsoft.com/office/drawing/2014/main" id="{2E5B938F-8E07-4F46-8B60-14E31C21CC1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499152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p:bg bwMode="gray">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bwMode="gray">
          <a:xfrm>
            <a:off x="0" y="0"/>
            <a:ext cx="12192000" cy="6858000"/>
          </a:xfrm>
        </p:spPr>
        <p:txBody>
          <a:bodyPr/>
          <a:lstStyle>
            <a:lvl1pPr marL="0" indent="0" algn="ctr">
              <a:buNone/>
              <a:defRPr/>
            </a:lvl1pPr>
          </a:lstStyle>
          <a:p>
            <a:r>
              <a:rPr lang="en-GB" noProof="0" dirty="0"/>
              <a:t>Click to insert picture</a:t>
            </a:r>
          </a:p>
        </p:txBody>
      </p:sp>
      <p:sp>
        <p:nvSpPr>
          <p:cNvPr id="122" name="Bildplatzhalter 121">
            <a:extLst>
              <a:ext uri="{FF2B5EF4-FFF2-40B4-BE49-F238E27FC236}">
                <a16:creationId xmlns="" xmlns:a16="http://schemas.microsoft.com/office/drawing/2014/main" id="{3C3F02D8-7128-494F-9576-E9B7758B2F9E}"/>
              </a:ext>
            </a:extLst>
          </p:cNvPr>
          <p:cNvSpPr>
            <a:spLocks noGrp="1" noChangeAspect="1"/>
          </p:cNvSpPr>
          <p:nvPr>
            <p:ph type="pic" sz="quarter" idx="15" hasCustomPrompt="1"/>
          </p:nvPr>
        </p:nvSpPr>
        <p:spPr>
          <a:xfrm>
            <a:off x="10846793" y="6465066"/>
            <a:ext cx="1089504" cy="201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GB" noProof="0"/>
              <a:t> </a:t>
            </a:r>
          </a:p>
        </p:txBody>
      </p:sp>
      <p:sp>
        <p:nvSpPr>
          <p:cNvPr id="15" name="Slide Number Placeholder 5">
            <a:extLst>
              <a:ext uri="{FF2B5EF4-FFF2-40B4-BE49-F238E27FC236}">
                <a16:creationId xmlns="" xmlns:a16="http://schemas.microsoft.com/office/drawing/2014/main" id="{7FDC0299-9721-DE42-83F7-A4BAE9D849C8}"/>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6" name="Footer Placeholder 7">
            <a:extLst>
              <a:ext uri="{FF2B5EF4-FFF2-40B4-BE49-F238E27FC236}">
                <a16:creationId xmlns="" xmlns:a16="http://schemas.microsoft.com/office/drawing/2014/main" id="{6078308E-3369-4248-B47D-B9E4B48FD74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7" name="Date Placeholder 6">
            <a:extLst>
              <a:ext uri="{FF2B5EF4-FFF2-40B4-BE49-F238E27FC236}">
                <a16:creationId xmlns="" xmlns:a16="http://schemas.microsoft.com/office/drawing/2014/main" id="{99F148FA-66D3-0B40-9D16-594F7CFB77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sp>
        <p:nvSpPr>
          <p:cNvPr id="8" name="Bildplatzhalter 121">
            <a:extLst>
              <a:ext uri="{FF2B5EF4-FFF2-40B4-BE49-F238E27FC236}">
                <a16:creationId xmlns="" xmlns:a16="http://schemas.microsoft.com/office/drawing/2014/main" id="{A9848D8D-F0D1-FC48-A714-385A5CD8EB72}"/>
              </a:ext>
            </a:extLst>
          </p:cNvPr>
          <p:cNvSpPr>
            <a:spLocks noGrp="1"/>
          </p:cNvSpPr>
          <p:nvPr>
            <p:ph type="pic" sz="quarter" idx="16" hasCustomPrompt="1"/>
          </p:nvPr>
        </p:nvSpPr>
        <p:spPr>
          <a:xfrm>
            <a:off x="9276677" y="6457707"/>
            <a:ext cx="1089504" cy="216000"/>
          </a:xfrm>
          <a: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a:blipFill>
        </p:spPr>
        <p:txBody>
          <a:bodyPr/>
          <a:lstStyle>
            <a:lvl1pPr marL="0" indent="0">
              <a:buNone/>
              <a:defRPr/>
            </a:lvl1pPr>
          </a:lstStyle>
          <a:p>
            <a:r>
              <a:rPr lang="en-GB" noProof="0"/>
              <a:t> </a:t>
            </a:r>
          </a:p>
        </p:txBody>
      </p:sp>
    </p:spTree>
    <p:extLst>
      <p:ext uri="{BB962C8B-B14F-4D97-AF65-F5344CB8AC3E}">
        <p14:creationId xmlns:p14="http://schemas.microsoft.com/office/powerpoint/2010/main" val="1237857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9425" y="1566001"/>
            <a:ext cx="5418000" cy="422840"/>
          </a:xfrm>
        </p:spPr>
        <p:txBody>
          <a:bodyPr/>
          <a:lstStyle>
            <a:lvl1pPr marL="0" indent="0">
              <a:buNone/>
              <a:defRPr b="1"/>
            </a:lvl1pPr>
          </a:lstStyle>
          <a:p>
            <a:pPr lvl="0"/>
            <a:r>
              <a:rPr lang="en-US" dirty="0"/>
              <a:t>Click to edit Master text styles</a:t>
            </a:r>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3" name="Inhaltsplatzhalter 2"/>
          <p:cNvSpPr>
            <a:spLocks noGrp="1"/>
          </p:cNvSpPr>
          <p:nvPr>
            <p:ph idx="17" hasCustomPrompt="1"/>
          </p:nvPr>
        </p:nvSpPr>
        <p:spPr>
          <a:xfrm>
            <a:off x="6301252" y="1566000"/>
            <a:ext cx="5418347" cy="422841"/>
          </a:xfrm>
        </p:spPr>
        <p:txBody>
          <a:bodyPr/>
          <a:lstStyle>
            <a:lvl1pPr marL="0" indent="0">
              <a:buNone/>
              <a:defRPr b="1"/>
            </a:lvl1pPr>
          </a:lstStyle>
          <a:p>
            <a:pPr lvl="0"/>
            <a:r>
              <a:rPr lang="en-US" dirty="0"/>
              <a:t>Click to edit Master text styles</a:t>
            </a:r>
          </a:p>
        </p:txBody>
      </p:sp>
      <p:sp>
        <p:nvSpPr>
          <p:cNvPr id="5" name="Picture Placeholder 4"/>
          <p:cNvSpPr>
            <a:spLocks noGrp="1"/>
          </p:cNvSpPr>
          <p:nvPr>
            <p:ph type="pic" sz="quarter" idx="18" hasCustomPrompt="1"/>
          </p:nvPr>
        </p:nvSpPr>
        <p:spPr>
          <a:xfrm>
            <a:off x="479423" y="2060849"/>
            <a:ext cx="5418000" cy="3462791"/>
          </a:xfrm>
        </p:spPr>
        <p:txBody>
          <a:bodyPr/>
          <a:lstStyle>
            <a:lvl1pPr marL="0" indent="0">
              <a:buNone/>
              <a:defRPr/>
            </a:lvl1pPr>
          </a:lstStyle>
          <a:p>
            <a:r>
              <a:rPr lang="en-US" dirty="0"/>
              <a:t>Click icon to add picture</a:t>
            </a:r>
            <a:endParaRPr lang="en-GB" dirty="0"/>
          </a:p>
        </p:txBody>
      </p:sp>
      <p:sp>
        <p:nvSpPr>
          <p:cNvPr id="12" name="Picture Placeholder 4"/>
          <p:cNvSpPr>
            <a:spLocks noGrp="1"/>
          </p:cNvSpPr>
          <p:nvPr>
            <p:ph type="pic" sz="quarter" idx="19" hasCustomPrompt="1"/>
          </p:nvPr>
        </p:nvSpPr>
        <p:spPr>
          <a:xfrm>
            <a:off x="6299397" y="2060848"/>
            <a:ext cx="5418000" cy="3462791"/>
          </a:xfrm>
        </p:spPr>
        <p:txBody>
          <a:bodyPr/>
          <a:lstStyle>
            <a:lvl1pPr marL="0" indent="0">
              <a:buNone/>
              <a:defRPr/>
            </a:lvl1pPr>
          </a:lstStyle>
          <a:p>
            <a:r>
              <a:rPr lang="en-US" dirty="0"/>
              <a:t>Click icon to add picture</a:t>
            </a:r>
            <a:endParaRPr lang="en-GB" dirty="0"/>
          </a:p>
        </p:txBody>
      </p:sp>
      <p:sp>
        <p:nvSpPr>
          <p:cNvPr id="6" name="Text Placeholder 5"/>
          <p:cNvSpPr>
            <a:spLocks noGrp="1"/>
          </p:cNvSpPr>
          <p:nvPr>
            <p:ph type="body" sz="quarter" idx="22" hasCustomPrompt="1"/>
          </p:nvPr>
        </p:nvSpPr>
        <p:spPr>
          <a:xfrm>
            <a:off x="479425"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22" name="Text Placeholder 5"/>
          <p:cNvSpPr>
            <a:spLocks noGrp="1"/>
          </p:cNvSpPr>
          <p:nvPr>
            <p:ph type="body" sz="quarter" idx="23" hasCustomPrompt="1"/>
          </p:nvPr>
        </p:nvSpPr>
        <p:spPr>
          <a:xfrm>
            <a:off x="6299397" y="5589240"/>
            <a:ext cx="5418138" cy="494060"/>
          </a:xfrm>
        </p:spPr>
        <p:txBody>
          <a:bodyPr/>
          <a:lstStyle>
            <a:lvl1pPr marL="0" indent="0">
              <a:buNone/>
              <a:defRPr/>
            </a:lvl1pPr>
            <a:lvl2pPr marL="180000" indent="0">
              <a:buNone/>
              <a:defRPr/>
            </a:lvl2pPr>
          </a:lstStyle>
          <a:p>
            <a:pPr lvl="0"/>
            <a:r>
              <a:rPr lang="en-US" dirty="0"/>
              <a:t>Click to edit Master text styles</a:t>
            </a:r>
          </a:p>
        </p:txBody>
      </p:sp>
      <p:sp>
        <p:nvSpPr>
          <p:cNvPr id="32" name="Slide Number Placeholder 5">
            <a:extLst>
              <a:ext uri="{FF2B5EF4-FFF2-40B4-BE49-F238E27FC236}">
                <a16:creationId xmlns="" xmlns:a16="http://schemas.microsoft.com/office/drawing/2014/main" id="{D8CA4152-0EE4-F04F-8FFC-F3086644B463}"/>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3" name="Footer Placeholder 7">
            <a:extLst>
              <a:ext uri="{FF2B5EF4-FFF2-40B4-BE49-F238E27FC236}">
                <a16:creationId xmlns="" xmlns:a16="http://schemas.microsoft.com/office/drawing/2014/main" id="{2D724885-9764-2C43-B98B-27D34FD243F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4" name="Date Placeholder 6">
            <a:extLst>
              <a:ext uri="{FF2B5EF4-FFF2-40B4-BE49-F238E27FC236}">
                <a16:creationId xmlns="" xmlns:a16="http://schemas.microsoft.com/office/drawing/2014/main" id="{683454C8-8CFC-2447-87E3-FCED77F62A54}"/>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86678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Changeab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12192000" cy="5424488"/>
          </a:xfrm>
          <a:solidFill>
            <a:schemeClr val="bg1">
              <a:lumMod val="75000"/>
            </a:schemeClr>
          </a:solidFill>
          <a:ln>
            <a:noFill/>
          </a:ln>
        </p:spPr>
        <p:txBody>
          <a:bodyPr/>
          <a:lstStyle>
            <a:lvl1pPr marL="0" indent="0" algn="ctr">
              <a:buNone/>
              <a:defRPr/>
            </a:lvl1pPr>
          </a:lstStyle>
          <a:p>
            <a:r>
              <a:rPr lang="en-GB" noProof="0" dirty="0"/>
              <a:t>Click to insert picture</a:t>
            </a:r>
          </a:p>
        </p:txBody>
      </p:sp>
      <p:sp>
        <p:nvSpPr>
          <p:cNvPr id="19" name="Rectangle 4"/>
          <p:cNvSpPr>
            <a:spLocks noChangeArrowheads="1"/>
          </p:cNvSpPr>
          <p:nvPr/>
        </p:nvSpPr>
        <p:spPr bwMode="auto">
          <a:xfrm>
            <a:off x="0" y="5424787"/>
            <a:ext cx="12192000" cy="14332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0" y="5412023"/>
            <a:ext cx="12192000" cy="61996"/>
            <a:chOff x="0" y="3175"/>
            <a:chExt cx="6736" cy="68"/>
          </a:xfrm>
        </p:grpSpPr>
        <p:sp>
          <p:nvSpPr>
            <p:cNvPr id="21" name="Rectangle 16"/>
            <p:cNvSpPr>
              <a:spLocks noChangeArrowheads="1"/>
            </p:cNvSpPr>
            <p:nvPr/>
          </p:nvSpPr>
          <p:spPr bwMode="white">
            <a:xfrm>
              <a:off x="0" y="317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6" y="317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3" name="Text Placeholder 2"/>
          <p:cNvSpPr>
            <a:spLocks noGrp="1"/>
          </p:cNvSpPr>
          <p:nvPr userDrawn="1">
            <p:ph type="body" sz="quarter" idx="10"/>
          </p:nvPr>
        </p:nvSpPr>
        <p:spPr bwMode="white">
          <a:xfrm>
            <a:off x="3305016" y="5625554"/>
            <a:ext cx="5139060" cy="79560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Rectangle 3"/>
          <p:cNvSpPr>
            <a:spLocks noGrp="1" noChangeArrowheads="1"/>
          </p:cNvSpPr>
          <p:nvPr userDrawn="1">
            <p:ph type="ctrTitle"/>
          </p:nvPr>
        </p:nvSpPr>
        <p:spPr>
          <a:xfrm>
            <a:off x="3305016" y="1628800"/>
            <a:ext cx="6031344" cy="2892800"/>
          </a:xfrm>
        </p:spPr>
        <p:txBody>
          <a:bodyPr anchor="b"/>
          <a:lstStyle>
            <a:lvl1pPr>
              <a:lnSpc>
                <a:spcPct val="105000"/>
              </a:lnSpc>
              <a:defRPr sz="3000">
                <a:solidFill>
                  <a:schemeClr val="tx2"/>
                </a:solidFill>
              </a:defRPr>
            </a:lvl1pPr>
          </a:lstStyle>
          <a:p>
            <a:pPr lvl="0"/>
            <a:r>
              <a:rPr lang="fr-FR" altLang="de-DE" noProof="0" smtClean="0"/>
              <a:t>Modifiez le style du titre</a:t>
            </a:r>
            <a:endParaRPr lang="en-GB" altLang="de-DE" noProof="0"/>
          </a:p>
        </p:txBody>
      </p:sp>
      <p:sp>
        <p:nvSpPr>
          <p:cNvPr id="13" name="Rectangle 4"/>
          <p:cNvSpPr>
            <a:spLocks noGrp="1" noChangeArrowheads="1"/>
          </p:cNvSpPr>
          <p:nvPr userDrawn="1">
            <p:ph type="subTitle" idx="1"/>
          </p:nvPr>
        </p:nvSpPr>
        <p:spPr>
          <a:xfrm>
            <a:off x="3305016" y="4561676"/>
            <a:ext cx="6031344" cy="863111"/>
          </a:xfrm>
        </p:spPr>
        <p:txBody>
          <a:bodyPr anchor="t"/>
          <a:lstStyle>
            <a:lvl1pPr marL="0" indent="0">
              <a:lnSpc>
                <a:spcPct val="100000"/>
              </a:lnSpc>
              <a:buNone/>
              <a:defRPr sz="2000">
                <a:solidFill>
                  <a:schemeClr val="tx2"/>
                </a:solidFill>
              </a:defRPr>
            </a:lvl1pPr>
          </a:lstStyle>
          <a:p>
            <a:pPr lvl="0"/>
            <a:r>
              <a:rPr lang="fr-FR" altLang="de-DE" noProof="0" smtClean="0"/>
              <a:t>Modifiez le style des sous-titres du masque</a:t>
            </a:r>
            <a:endParaRPr lang="en-GB" altLang="de-DE" noProof="0"/>
          </a:p>
        </p:txBody>
      </p:sp>
      <p:grpSp>
        <p:nvGrpSpPr>
          <p:cNvPr id="14" name="Group 14">
            <a:extLst>
              <a:ext uri="{FF2B5EF4-FFF2-40B4-BE49-F238E27FC236}">
                <a16:creationId xmlns="" xmlns:a16="http://schemas.microsoft.com/office/drawing/2014/main" id="{FA6A6D27-F047-F34D-91E6-9FF2013B4AB5}"/>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5" name="Freeform 5">
              <a:extLst>
                <a:ext uri="{FF2B5EF4-FFF2-40B4-BE49-F238E27FC236}">
                  <a16:creationId xmlns="" xmlns:a16="http://schemas.microsoft.com/office/drawing/2014/main" id="{E14471FB-E91B-524A-B764-A83AD042AE2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Rectangle 6">
              <a:extLst>
                <a:ext uri="{FF2B5EF4-FFF2-40B4-BE49-F238E27FC236}">
                  <a16:creationId xmlns="" xmlns:a16="http://schemas.microsoft.com/office/drawing/2014/main" id="{4168E64E-59F0-A540-83FF-D1528A76421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7">
              <a:extLst>
                <a:ext uri="{FF2B5EF4-FFF2-40B4-BE49-F238E27FC236}">
                  <a16:creationId xmlns="" xmlns:a16="http://schemas.microsoft.com/office/drawing/2014/main" id="{AE276B33-6226-4F4F-81EF-1DB302E0489C}"/>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8">
              <a:extLst>
                <a:ext uri="{FF2B5EF4-FFF2-40B4-BE49-F238E27FC236}">
                  <a16:creationId xmlns="" xmlns:a16="http://schemas.microsoft.com/office/drawing/2014/main" id="{7C268224-DCCB-8B4B-96C3-CA274DA6207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9">
              <a:extLst>
                <a:ext uri="{FF2B5EF4-FFF2-40B4-BE49-F238E27FC236}">
                  <a16:creationId xmlns="" xmlns:a16="http://schemas.microsoft.com/office/drawing/2014/main" id="{588CD318-CCC7-1E46-B64F-4BC1C6A518C3}"/>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4" name="Freeform 10">
              <a:extLst>
                <a:ext uri="{FF2B5EF4-FFF2-40B4-BE49-F238E27FC236}">
                  <a16:creationId xmlns="" xmlns:a16="http://schemas.microsoft.com/office/drawing/2014/main" id="{B9C2E693-A2B1-CA41-A4AB-BCD05B96C4F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5" name="Grafik 24">
            <a:extLst>
              <a:ext uri="{FF2B5EF4-FFF2-40B4-BE49-F238E27FC236}">
                <a16:creationId xmlns="" xmlns:a16="http://schemas.microsoft.com/office/drawing/2014/main" id="{07C54753-59A0-0041-AA2B-32395AEBC23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83245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11"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15" name="Inhaltsplatzhalter 2"/>
          <p:cNvSpPr>
            <a:spLocks noGrp="1"/>
          </p:cNvSpPr>
          <p:nvPr>
            <p:ph idx="1" hasCustomPrompt="1"/>
          </p:nvPr>
        </p:nvSpPr>
        <p:spPr>
          <a:xfrm>
            <a:off x="481929" y="1566001"/>
            <a:ext cx="3600000" cy="422840"/>
          </a:xfrm>
        </p:spPr>
        <p:txBody>
          <a:bodyPr/>
          <a:lstStyle>
            <a:lvl1pPr marL="0" indent="0">
              <a:buNone/>
              <a:defRPr b="1"/>
            </a:lvl1pPr>
          </a:lstStyle>
          <a:p>
            <a:pPr lvl="0"/>
            <a:r>
              <a:rPr lang="en-US" dirty="0"/>
              <a:t>Click to edit Master text styles</a:t>
            </a:r>
          </a:p>
        </p:txBody>
      </p:sp>
      <p:sp>
        <p:nvSpPr>
          <p:cNvPr id="16" name="Inhaltsplatzhalter 2"/>
          <p:cNvSpPr>
            <a:spLocks noGrp="1"/>
          </p:cNvSpPr>
          <p:nvPr>
            <p:ph idx="17" hasCustomPrompt="1"/>
          </p:nvPr>
        </p:nvSpPr>
        <p:spPr>
          <a:xfrm>
            <a:off x="4296000" y="1566000"/>
            <a:ext cx="3600000" cy="422841"/>
          </a:xfrm>
        </p:spPr>
        <p:txBody>
          <a:bodyPr/>
          <a:lstStyle>
            <a:lvl1pPr marL="0" indent="0">
              <a:buNone/>
              <a:defRPr b="1"/>
            </a:lvl1pPr>
          </a:lstStyle>
          <a:p>
            <a:pPr lvl="0"/>
            <a:r>
              <a:rPr lang="en-US" dirty="0"/>
              <a:t>Click to edit Master text styles</a:t>
            </a:r>
          </a:p>
        </p:txBody>
      </p:sp>
      <p:sp>
        <p:nvSpPr>
          <p:cNvPr id="17" name="Picture Placeholder 4"/>
          <p:cNvSpPr>
            <a:spLocks noGrp="1"/>
          </p:cNvSpPr>
          <p:nvPr>
            <p:ph type="pic" sz="quarter" idx="18" hasCustomPrompt="1"/>
          </p:nvPr>
        </p:nvSpPr>
        <p:spPr>
          <a:xfrm>
            <a:off x="479425" y="2060849"/>
            <a:ext cx="3600000" cy="3462791"/>
          </a:xfrm>
        </p:spPr>
        <p:txBody>
          <a:bodyPr/>
          <a:lstStyle>
            <a:lvl1pPr marL="0" indent="0">
              <a:buNone/>
              <a:defRPr/>
            </a:lvl1pPr>
          </a:lstStyle>
          <a:p>
            <a:r>
              <a:rPr lang="en-US" dirty="0"/>
              <a:t>Click icon to add picture</a:t>
            </a:r>
            <a:endParaRPr lang="en-GB" dirty="0"/>
          </a:p>
        </p:txBody>
      </p:sp>
      <p:sp>
        <p:nvSpPr>
          <p:cNvPr id="18" name="Picture Placeholder 4"/>
          <p:cNvSpPr>
            <a:spLocks noGrp="1"/>
          </p:cNvSpPr>
          <p:nvPr>
            <p:ph type="pic" sz="quarter" idx="19" hasCustomPrompt="1"/>
          </p:nvPr>
        </p:nvSpPr>
        <p:spPr>
          <a:xfrm>
            <a:off x="4294145" y="2060848"/>
            <a:ext cx="3600000" cy="3462791"/>
          </a:xfrm>
        </p:spPr>
        <p:txBody>
          <a:bodyPr/>
          <a:lstStyle>
            <a:lvl1pPr marL="0" indent="0">
              <a:buNone/>
              <a:defRPr/>
            </a:lvl1pPr>
          </a:lstStyle>
          <a:p>
            <a:r>
              <a:rPr lang="en-US" dirty="0"/>
              <a:t>Click icon to add picture</a:t>
            </a:r>
            <a:endParaRPr lang="en-GB" dirty="0"/>
          </a:p>
        </p:txBody>
      </p:sp>
      <p:sp>
        <p:nvSpPr>
          <p:cNvPr id="21" name="Inhaltsplatzhalter 2"/>
          <p:cNvSpPr>
            <a:spLocks noGrp="1"/>
          </p:cNvSpPr>
          <p:nvPr>
            <p:ph idx="22" hasCustomPrompt="1"/>
          </p:nvPr>
        </p:nvSpPr>
        <p:spPr>
          <a:xfrm>
            <a:off x="8117741" y="1568369"/>
            <a:ext cx="3600000" cy="422841"/>
          </a:xfrm>
        </p:spPr>
        <p:txBody>
          <a:bodyPr/>
          <a:lstStyle>
            <a:lvl1pPr marL="0" indent="0">
              <a:buNone/>
              <a:defRPr b="1"/>
            </a:lvl1pPr>
          </a:lstStyle>
          <a:p>
            <a:pPr lvl="0"/>
            <a:r>
              <a:rPr lang="en-US" dirty="0"/>
              <a:t>Click to edit Master text styles</a:t>
            </a:r>
          </a:p>
        </p:txBody>
      </p:sp>
      <p:sp>
        <p:nvSpPr>
          <p:cNvPr id="22" name="Picture Placeholder 4"/>
          <p:cNvSpPr>
            <a:spLocks noGrp="1"/>
          </p:cNvSpPr>
          <p:nvPr>
            <p:ph type="pic" sz="quarter" idx="23" hasCustomPrompt="1"/>
          </p:nvPr>
        </p:nvSpPr>
        <p:spPr>
          <a:xfrm>
            <a:off x="8115886" y="2063217"/>
            <a:ext cx="3600000" cy="3462791"/>
          </a:xfrm>
        </p:spPr>
        <p:txBody>
          <a:bodyPr/>
          <a:lstStyle>
            <a:lvl1pPr marL="0" indent="0">
              <a:buNone/>
              <a:defRPr/>
            </a:lvl1pPr>
          </a:lstStyle>
          <a:p>
            <a:r>
              <a:rPr lang="en-US" dirty="0"/>
              <a:t>Click icon to add picture</a:t>
            </a:r>
            <a:endParaRPr lang="en-GB" dirty="0"/>
          </a:p>
        </p:txBody>
      </p:sp>
      <p:sp>
        <p:nvSpPr>
          <p:cNvPr id="5" name="Text Placeholder 4"/>
          <p:cNvSpPr>
            <a:spLocks noGrp="1"/>
          </p:cNvSpPr>
          <p:nvPr>
            <p:ph type="body" sz="quarter" idx="28" hasCustomPrompt="1"/>
          </p:nvPr>
        </p:nvSpPr>
        <p:spPr>
          <a:xfrm>
            <a:off x="479425" y="5592240"/>
            <a:ext cx="3600450" cy="491060"/>
          </a:xfrm>
        </p:spPr>
        <p:txBody>
          <a:bodyPr/>
          <a:lstStyle>
            <a:lvl1pPr marL="0" indent="0">
              <a:buNone/>
              <a:defRPr/>
            </a:lvl1pPr>
          </a:lstStyle>
          <a:p>
            <a:pPr lvl="0"/>
            <a:r>
              <a:rPr lang="en-US" dirty="0"/>
              <a:t>Click to edit Master text styles</a:t>
            </a:r>
          </a:p>
        </p:txBody>
      </p:sp>
      <p:sp>
        <p:nvSpPr>
          <p:cNvPr id="33" name="Text Placeholder 4"/>
          <p:cNvSpPr>
            <a:spLocks noGrp="1"/>
          </p:cNvSpPr>
          <p:nvPr>
            <p:ph type="body" sz="quarter" idx="29" hasCustomPrompt="1"/>
          </p:nvPr>
        </p:nvSpPr>
        <p:spPr>
          <a:xfrm>
            <a:off x="4294145" y="5592240"/>
            <a:ext cx="3600450" cy="491060"/>
          </a:xfrm>
        </p:spPr>
        <p:txBody>
          <a:bodyPr/>
          <a:lstStyle>
            <a:lvl1pPr marL="0" indent="0">
              <a:buNone/>
              <a:defRPr/>
            </a:lvl1pPr>
            <a:lvl2pPr marL="180000" indent="0">
              <a:buNone/>
              <a:defRPr/>
            </a:lvl2pPr>
          </a:lstStyle>
          <a:p>
            <a:pPr lvl="0"/>
            <a:r>
              <a:rPr lang="en-US" dirty="0"/>
              <a:t>Click to edit Master text styles</a:t>
            </a:r>
          </a:p>
          <a:p>
            <a:pPr lvl="1"/>
            <a:endParaRPr lang="en-GB" dirty="0"/>
          </a:p>
        </p:txBody>
      </p:sp>
      <p:sp>
        <p:nvSpPr>
          <p:cNvPr id="34" name="Text Placeholder 4"/>
          <p:cNvSpPr>
            <a:spLocks noGrp="1"/>
          </p:cNvSpPr>
          <p:nvPr>
            <p:ph type="body" sz="quarter" idx="30" hasCustomPrompt="1"/>
          </p:nvPr>
        </p:nvSpPr>
        <p:spPr>
          <a:xfrm>
            <a:off x="8117291" y="5592240"/>
            <a:ext cx="3600450" cy="491060"/>
          </a:xfrm>
        </p:spPr>
        <p:txBody>
          <a:bodyPr/>
          <a:lstStyle>
            <a:lvl1pPr marL="0" indent="0">
              <a:buNone/>
              <a:defRPr/>
            </a:lvl1pPr>
          </a:lstStyle>
          <a:p>
            <a:pPr lvl="0"/>
            <a:r>
              <a:rPr lang="en-US" dirty="0"/>
              <a:t>Click to edit Master text styles</a:t>
            </a:r>
          </a:p>
        </p:txBody>
      </p:sp>
      <p:sp>
        <p:nvSpPr>
          <p:cNvPr id="36" name="Slide Number Placeholder 5">
            <a:extLst>
              <a:ext uri="{FF2B5EF4-FFF2-40B4-BE49-F238E27FC236}">
                <a16:creationId xmlns="" xmlns:a16="http://schemas.microsoft.com/office/drawing/2014/main" id="{FB269B6B-638B-7046-AAC0-26E443A3D16D}"/>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37" name="Footer Placeholder 7">
            <a:extLst>
              <a:ext uri="{FF2B5EF4-FFF2-40B4-BE49-F238E27FC236}">
                <a16:creationId xmlns="" xmlns:a16="http://schemas.microsoft.com/office/drawing/2014/main" id="{DB21A436-A933-8243-B85C-B9D8DBA752F7}"/>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38" name="Date Placeholder 6">
            <a:extLst>
              <a:ext uri="{FF2B5EF4-FFF2-40B4-BE49-F238E27FC236}">
                <a16:creationId xmlns="" xmlns:a16="http://schemas.microsoft.com/office/drawing/2014/main" id="{977FFDE9-2C50-AD43-9E8A-4EF495313DC3}"/>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53759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913438"/>
          </a:xfrm>
          <a:prstGeom prst="rect">
            <a:avLst/>
          </a:prstGeom>
        </p:spPr>
      </p:pic>
      <p:sp>
        <p:nvSpPr>
          <p:cNvPr id="2" name="Titel 1"/>
          <p:cNvSpPr>
            <a:spLocks noGrp="1"/>
          </p:cNvSpPr>
          <p:nvPr>
            <p:ph type="title" hasCustomPrompt="1"/>
          </p:nvPr>
        </p:nvSpPr>
        <p:spPr>
          <a:xfrm>
            <a:off x="3905794" y="2054627"/>
            <a:ext cx="7158758" cy="1372321"/>
          </a:xfrm>
        </p:spPr>
        <p:txBody>
          <a:bodyPr anchor="b" anchorCtr="0"/>
          <a:lstStyle>
            <a:lvl1pPr>
              <a:lnSpc>
                <a:spcPct val="110000"/>
              </a:lnSpc>
              <a:defRPr>
                <a:solidFill>
                  <a:schemeClr val="tx2"/>
                </a:solidFill>
              </a:defRPr>
            </a:lvl1pPr>
          </a:lstStyle>
          <a:p>
            <a:r>
              <a:rPr lang="en-US" dirty="0"/>
              <a:t>Click to edit header</a:t>
            </a:r>
            <a:endParaRPr lang="de-DE" dirty="0"/>
          </a:p>
        </p:txBody>
      </p:sp>
      <p:sp>
        <p:nvSpPr>
          <p:cNvPr id="10" name="Text Placeholder 9"/>
          <p:cNvSpPr>
            <a:spLocks noGrp="1"/>
          </p:cNvSpPr>
          <p:nvPr>
            <p:ph type="body" sz="quarter" idx="14"/>
          </p:nvPr>
        </p:nvSpPr>
        <p:spPr>
          <a:xfrm>
            <a:off x="3905794" y="3430829"/>
            <a:ext cx="7156802" cy="709613"/>
          </a:xfrm>
        </p:spPr>
        <p:txBody>
          <a:bodyPr/>
          <a:lstStyle>
            <a:lvl1pPr marL="0" indent="0">
              <a:lnSpc>
                <a:spcPct val="100000"/>
              </a:lnSpc>
              <a:buNone/>
              <a:defRPr sz="2000">
                <a:solidFill>
                  <a:schemeClr val="tx2"/>
                </a:solidFill>
              </a:defRPr>
            </a:lvl1pPr>
          </a:lstStyle>
          <a:p>
            <a:pPr lvl="0"/>
            <a:r>
              <a:rPr lang="fr-FR" smtClean="0"/>
              <a:t>Modifiez les styles du texte du masque</a:t>
            </a:r>
          </a:p>
        </p:txBody>
      </p:sp>
      <p:sp>
        <p:nvSpPr>
          <p:cNvPr id="8" name="Text Placeholder 10"/>
          <p:cNvSpPr>
            <a:spLocks noGrp="1"/>
          </p:cNvSpPr>
          <p:nvPr>
            <p:ph type="body" sz="quarter" idx="13" hasCustomPrompt="1"/>
          </p:nvPr>
        </p:nvSpPr>
        <p:spPr>
          <a:xfrm>
            <a:off x="8649337" y="332209"/>
            <a:ext cx="3266785" cy="144463"/>
          </a:xfrm>
        </p:spPr>
        <p:txBody>
          <a:bodyPr/>
          <a:lstStyle>
            <a:lvl1pPr marL="0" indent="0" algn="r">
              <a:buNone/>
              <a:defRPr sz="800">
                <a:solidFill>
                  <a:srgbClr val="FF0000"/>
                </a:solidFill>
              </a:defRPr>
            </a:lvl1pPr>
          </a:lstStyle>
          <a:p>
            <a:pPr lvl="0"/>
            <a:r>
              <a:rPr lang="en-US" dirty="0"/>
              <a:t>[Insert confidentiality here]</a:t>
            </a:r>
            <a:endParaRPr lang="en-GB" dirty="0"/>
          </a:p>
        </p:txBody>
      </p:sp>
      <p:sp>
        <p:nvSpPr>
          <p:cNvPr id="22" name="Slide Number Placeholder 5">
            <a:extLst>
              <a:ext uri="{FF2B5EF4-FFF2-40B4-BE49-F238E27FC236}">
                <a16:creationId xmlns="" xmlns:a16="http://schemas.microsoft.com/office/drawing/2014/main" id="{285FAD57-10F1-F843-B631-1BD155B5175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 xmlns:a16="http://schemas.microsoft.com/office/drawing/2014/main" id="{088581E2-0310-494C-B516-A4C0F58F05F8}"/>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24" name="Date Placeholder 6">
            <a:extLst>
              <a:ext uri="{FF2B5EF4-FFF2-40B4-BE49-F238E27FC236}">
                <a16:creationId xmlns="" xmlns:a16="http://schemas.microsoft.com/office/drawing/2014/main" id="{6836EC2A-71E5-144E-8F19-4B1FE55ED1D0}"/>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72257508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header</a:t>
            </a:r>
            <a:endParaRPr lang="en-GB" dirty="0"/>
          </a:p>
        </p:txBody>
      </p:sp>
      <p:sp>
        <p:nvSpPr>
          <p:cNvPr id="11" name="Slide Number Placeholder 5">
            <a:extLst>
              <a:ext uri="{FF2B5EF4-FFF2-40B4-BE49-F238E27FC236}">
                <a16:creationId xmlns="" xmlns:a16="http://schemas.microsoft.com/office/drawing/2014/main" id="{91EC9B1F-A460-2E46-9CFD-3EBBD539173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2" name="Footer Placeholder 7">
            <a:extLst>
              <a:ext uri="{FF2B5EF4-FFF2-40B4-BE49-F238E27FC236}">
                <a16:creationId xmlns="" xmlns:a16="http://schemas.microsoft.com/office/drawing/2014/main" id="{94D3100C-0124-7640-8EE9-13087CE407DB}"/>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Presentation title runs here (go to Header and Footer to edit this text)</a:t>
            </a:r>
            <a:endParaRPr lang="en-GB" noProof="0"/>
          </a:p>
        </p:txBody>
      </p:sp>
      <p:sp>
        <p:nvSpPr>
          <p:cNvPr id="13" name="Date Placeholder 6">
            <a:extLst>
              <a:ext uri="{FF2B5EF4-FFF2-40B4-BE49-F238E27FC236}">
                <a16:creationId xmlns="" xmlns:a16="http://schemas.microsoft.com/office/drawing/2014/main" id="{886FA287-9FCA-A54B-A53B-475443BE77AE}"/>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285206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0" name="Slide Number Placeholder 5">
            <a:extLst>
              <a:ext uri="{FF2B5EF4-FFF2-40B4-BE49-F238E27FC236}">
                <a16:creationId xmlns="" xmlns:a16="http://schemas.microsoft.com/office/drawing/2014/main" id="{C93B3C7C-C5E8-AF45-9C58-72C360643BC0}"/>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 xmlns:a16="http://schemas.microsoft.com/office/drawing/2014/main" id="{3FEE734F-06D0-154F-BD7D-BE35C6D20520}"/>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dirty="0">
                <a:solidFill>
                  <a:srgbClr val="000000">
                    <a:tint val="75000"/>
                  </a:srgbClr>
                </a:solidFill>
              </a:rPr>
              <a:t>© Copyright Airbus (Specify your Legal Entity YEAR) / Presentation title runs here (go to Header and Footer to edit this text)</a:t>
            </a:r>
            <a:endParaRPr lang="en-GB" noProof="0" dirty="0"/>
          </a:p>
        </p:txBody>
      </p:sp>
      <p:sp>
        <p:nvSpPr>
          <p:cNvPr id="12" name="Date Placeholder 6">
            <a:extLst>
              <a:ext uri="{FF2B5EF4-FFF2-40B4-BE49-F238E27FC236}">
                <a16:creationId xmlns="" xmlns:a16="http://schemas.microsoft.com/office/drawing/2014/main" id="{80E3C4D2-65AD-D245-B956-DF7CBAE05A7B}"/>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121635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with copyright/disclaimer">
    <p:bg>
      <p:bgPr>
        <a:solidFill>
          <a:schemeClr val="tx2"/>
        </a:solidFill>
        <a:effectLst/>
      </p:bgPr>
    </p:bg>
    <p:spTree>
      <p:nvGrpSpPr>
        <p:cNvPr id="1" name=""/>
        <p:cNvGrpSpPr/>
        <p:nvPr/>
      </p:nvGrpSpPr>
      <p:grpSpPr>
        <a:xfrm>
          <a:off x="0" y="0"/>
          <a:ext cx="0" cy="0"/>
          <a:chOff x="0" y="0"/>
          <a:chExt cx="0" cy="0"/>
        </a:xfrm>
      </p:grpSpPr>
      <p:grpSp>
        <p:nvGrpSpPr>
          <p:cNvPr id="17" name="Group 14">
            <a:extLst>
              <a:ext uri="{FF2B5EF4-FFF2-40B4-BE49-F238E27FC236}">
                <a16:creationId xmlns="" xmlns:a16="http://schemas.microsoft.com/office/drawing/2014/main" id="{D2DF34B1-403B-DD49-ABE8-2862EF4D2BD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8" name="Freeform 5">
              <a:extLst>
                <a:ext uri="{FF2B5EF4-FFF2-40B4-BE49-F238E27FC236}">
                  <a16:creationId xmlns="" xmlns:a16="http://schemas.microsoft.com/office/drawing/2014/main" id="{CBCE55F5-0EC0-F044-B74A-0A9A460E5A1C}"/>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6">
              <a:extLst>
                <a:ext uri="{FF2B5EF4-FFF2-40B4-BE49-F238E27FC236}">
                  <a16:creationId xmlns="" xmlns:a16="http://schemas.microsoft.com/office/drawing/2014/main" id="{6B987F5E-B40B-A84C-A059-FCB55ABAE1ED}"/>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7">
              <a:extLst>
                <a:ext uri="{FF2B5EF4-FFF2-40B4-BE49-F238E27FC236}">
                  <a16:creationId xmlns="" xmlns:a16="http://schemas.microsoft.com/office/drawing/2014/main" id="{E3A8AED8-E168-134D-ABAB-DD4B80C380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8">
              <a:extLst>
                <a:ext uri="{FF2B5EF4-FFF2-40B4-BE49-F238E27FC236}">
                  <a16:creationId xmlns="" xmlns:a16="http://schemas.microsoft.com/office/drawing/2014/main" id="{FB9246DD-E9C7-B540-95D3-CA03D9701F66}"/>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9">
              <a:extLst>
                <a:ext uri="{FF2B5EF4-FFF2-40B4-BE49-F238E27FC236}">
                  <a16:creationId xmlns="" xmlns:a16="http://schemas.microsoft.com/office/drawing/2014/main" id="{B9896779-98A7-324C-81F4-798D27DD1599}"/>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0">
              <a:extLst>
                <a:ext uri="{FF2B5EF4-FFF2-40B4-BE49-F238E27FC236}">
                  <a16:creationId xmlns="" xmlns:a16="http://schemas.microsoft.com/office/drawing/2014/main" id="{88603409-2F2E-1B41-89DF-C3C2878F24BB}"/>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4" name="Picture 13" descr="ThankYou_Grid_Portrai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1848"/>
            <a:ext cx="12193200" cy="4672454"/>
          </a:xfrm>
          <a:prstGeom prst="rect">
            <a:avLst/>
          </a:prstGeom>
        </p:spPr>
      </p:pic>
      <p:sp>
        <p:nvSpPr>
          <p:cNvPr id="10" name="Text Placeholder 9"/>
          <p:cNvSpPr>
            <a:spLocks noGrp="1"/>
          </p:cNvSpPr>
          <p:nvPr>
            <p:ph type="body" sz="quarter" idx="14" hasCustomPrompt="1"/>
          </p:nvPr>
        </p:nvSpPr>
        <p:spPr>
          <a:xfrm>
            <a:off x="3886247" y="2966527"/>
            <a:ext cx="6507180" cy="455920"/>
          </a:xfrm>
        </p:spPr>
        <p:txBody>
          <a:bodyPr/>
          <a:lstStyle>
            <a:lvl1pPr marL="0" indent="0">
              <a:lnSpc>
                <a:spcPct val="100000"/>
              </a:lnSpc>
              <a:buNone/>
              <a:defRPr sz="2500">
                <a:solidFill>
                  <a:schemeClr val="bg1"/>
                </a:solidFill>
              </a:defRPr>
            </a:lvl1pPr>
          </a:lstStyle>
          <a:p>
            <a:pPr lvl="0"/>
            <a:r>
              <a:rPr lang="en-GB" noProof="0"/>
              <a:t>Click to edit header</a:t>
            </a:r>
          </a:p>
        </p:txBody>
      </p:sp>
      <p:grpSp>
        <p:nvGrpSpPr>
          <p:cNvPr id="13" name="Group 12"/>
          <p:cNvGrpSpPr/>
          <p:nvPr/>
        </p:nvGrpSpPr>
        <p:grpSpPr bwMode="black">
          <a:xfrm>
            <a:off x="0" y="2746980"/>
            <a:ext cx="12193200" cy="61997"/>
            <a:chOff x="0" y="3606831"/>
            <a:chExt cx="12193200" cy="61997"/>
          </a:xfrm>
        </p:grpSpPr>
        <p:sp>
          <p:nvSpPr>
            <p:cNvPr id="11" name="Rectangle 16"/>
            <p:cNvSpPr>
              <a:spLocks noChangeArrowheads="1"/>
            </p:cNvSpPr>
            <p:nvPr/>
          </p:nvSpPr>
          <p:spPr bwMode="black">
            <a:xfrm>
              <a:off x="0" y="3606831"/>
              <a:ext cx="12193200" cy="209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sp>
          <p:nvSpPr>
            <p:cNvPr id="12" name="Rectangle 17"/>
            <p:cNvSpPr>
              <a:spLocks noChangeArrowheads="1"/>
            </p:cNvSpPr>
            <p:nvPr/>
          </p:nvSpPr>
          <p:spPr bwMode="black">
            <a:xfrm>
              <a:off x="3886247" y="3606831"/>
              <a:ext cx="8305753" cy="61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solidFill>
                  <a:srgbClr val="000000"/>
                </a:solidFill>
              </a:endParaRPr>
            </a:p>
          </p:txBody>
        </p:sp>
      </p:grpSp>
      <p:sp>
        <p:nvSpPr>
          <p:cNvPr id="16" name="Text Placeholder 15"/>
          <p:cNvSpPr>
            <a:spLocks noGrp="1"/>
          </p:cNvSpPr>
          <p:nvPr>
            <p:ph type="body" sz="quarter" idx="15" hasCustomPrompt="1"/>
          </p:nvPr>
        </p:nvSpPr>
        <p:spPr>
          <a:xfrm>
            <a:off x="3886246" y="3688108"/>
            <a:ext cx="6362985" cy="902940"/>
          </a:xfrm>
        </p:spPr>
        <p:txBody>
          <a:bodyPr anchor="t" anchorCtr="0"/>
          <a:lstStyle>
            <a:lvl1pPr marL="0" indent="0">
              <a:buNone/>
              <a:defRPr sz="800">
                <a:solidFill>
                  <a:schemeClr val="bg1"/>
                </a:solidFill>
              </a:defRPr>
            </a:lvl1pPr>
          </a:lstStyle>
          <a:p>
            <a:pPr fontAlgn="base">
              <a:lnSpc>
                <a:spcPct val="115000"/>
              </a:lnSpc>
              <a:spcBef>
                <a:spcPct val="0"/>
              </a:spcBef>
              <a:spcAft>
                <a:spcPct val="0"/>
              </a:spcAft>
              <a:defRPr/>
            </a:pPr>
            <a:r>
              <a:rPr lang="en-GB" noProof="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noProof="0">
                <a:latin typeface="Arial" pitchFamily="34" charset="0"/>
                <a:cs typeface="Arial" pitchFamily="34" charset="0"/>
              </a:rPr>
              <a:t>This document and all information contained herein is the sole property of </a:t>
            </a:r>
            <a:r>
              <a:rPr lang="en-GB" altLang="de-DE" noProof="0"/>
              <a:t>Airbus</a:t>
            </a:r>
            <a:r>
              <a:rPr lang="en-GB" noProof="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noProof="0">
                <a:latin typeface="Arial" pitchFamily="34" charset="0"/>
                <a:cs typeface="Arial" pitchFamily="34" charset="0"/>
              </a:rPr>
              <a:t>Airbus, it’s logo and product names are registered trademarks.</a:t>
            </a:r>
            <a:endParaRPr lang="en-GB" noProof="0"/>
          </a:p>
        </p:txBody>
      </p:sp>
      <p:sp>
        <p:nvSpPr>
          <p:cNvPr id="23" name="Footer Placeholder 7">
            <a:extLst>
              <a:ext uri="{FF2B5EF4-FFF2-40B4-BE49-F238E27FC236}">
                <a16:creationId xmlns="" xmlns:a16="http://schemas.microsoft.com/office/drawing/2014/main" id="{B578D7B8-8CD0-114A-B062-7EDDCBBD40F8}"/>
              </a:ext>
            </a:extLst>
          </p:cNvPr>
          <p:cNvSpPr>
            <a:spLocks noGrp="1"/>
          </p:cNvSpPr>
          <p:nvPr>
            <p:ph type="ftr" sz="quarter" idx="3"/>
          </p:nvPr>
        </p:nvSpPr>
        <p:spPr>
          <a:xfrm>
            <a:off x="3886246" y="3479728"/>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noProof="0" dirty="0"/>
              <a:t>© Copyright Airbus (Specify your Legal Entity YEAR) / Presentation title runs here (go to Header and Footer to edit this text)</a:t>
            </a:r>
          </a:p>
        </p:txBody>
      </p:sp>
      <p:pic>
        <p:nvPicPr>
          <p:cNvPr id="24"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9270611" y="6452468"/>
            <a:ext cx="1117990" cy="223198"/>
          </a:xfrm>
          <a:prstGeom prst="rect">
            <a:avLst/>
          </a:prstGeom>
        </p:spPr>
      </p:pic>
    </p:spTree>
    <p:extLst>
      <p:ext uri="{BB962C8B-B14F-4D97-AF65-F5344CB8AC3E}">
        <p14:creationId xmlns:p14="http://schemas.microsoft.com/office/powerpoint/2010/main" val="1394860404"/>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 customisab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gray">
          <a:xfrm>
            <a:off x="0" y="3625065"/>
            <a:ext cx="12192000" cy="323295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4" name="Rectangle 3">
            <a:extLst>
              <a:ext uri="{FF2B5EF4-FFF2-40B4-BE49-F238E27FC236}">
                <a16:creationId xmlns="" xmlns:a16="http://schemas.microsoft.com/office/drawing/2014/main" id="{930D20B0-C8A2-544A-9EEF-12CEA4933C01}"/>
              </a:ext>
            </a:extLst>
          </p:cNvPr>
          <p:cNvSpPr>
            <a:spLocks noGrp="1" noChangeArrowheads="1"/>
          </p:cNvSpPr>
          <p:nvPr>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US" altLang="de-DE" noProof="0" dirty="0"/>
              <a:t>Click to edit header</a:t>
            </a:r>
            <a:endParaRPr lang="de-DE" altLang="de-DE" noProof="0" dirty="0"/>
          </a:p>
        </p:txBody>
      </p:sp>
      <p:sp>
        <p:nvSpPr>
          <p:cNvPr id="25" name="Rectangle 4">
            <a:extLst>
              <a:ext uri="{FF2B5EF4-FFF2-40B4-BE49-F238E27FC236}">
                <a16:creationId xmlns="" xmlns:a16="http://schemas.microsoft.com/office/drawing/2014/main" id="{57E62BC9-890A-5241-8993-93737891C2A8}"/>
              </a:ext>
            </a:extLst>
          </p:cNvPr>
          <p:cNvSpPr>
            <a:spLocks noGrp="1" noChangeArrowheads="1"/>
          </p:cNvSpPr>
          <p:nvPr>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de-DE" altLang="de-DE" noProof="0" dirty="0"/>
          </a:p>
        </p:txBody>
      </p:sp>
      <p:sp>
        <p:nvSpPr>
          <p:cNvPr id="26" name="Text Placeholder 2">
            <a:extLst>
              <a:ext uri="{FF2B5EF4-FFF2-40B4-BE49-F238E27FC236}">
                <a16:creationId xmlns="" xmlns:a16="http://schemas.microsoft.com/office/drawing/2014/main" id="{9E24318F-4E0C-3149-8F09-9129AA15B284}"/>
              </a:ext>
            </a:extLst>
          </p:cNvPr>
          <p:cNvSpPr>
            <a:spLocks noGrp="1"/>
          </p:cNvSpPr>
          <p:nvPr>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fr-FR" smtClean="0"/>
              <a:t>Modifiez les styles du texte du masque</a:t>
            </a:r>
          </a:p>
        </p:txBody>
      </p:sp>
      <p:grpSp>
        <p:nvGrpSpPr>
          <p:cNvPr id="27" name="Group 14">
            <a:extLst>
              <a:ext uri="{FF2B5EF4-FFF2-40B4-BE49-F238E27FC236}">
                <a16:creationId xmlns="" xmlns:a16="http://schemas.microsoft.com/office/drawing/2014/main" id="{FF6D393D-58BE-8D49-84CB-A27BC48DA8BA}"/>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28" name="Freeform 5">
              <a:extLst>
                <a:ext uri="{FF2B5EF4-FFF2-40B4-BE49-F238E27FC236}">
                  <a16:creationId xmlns="" xmlns:a16="http://schemas.microsoft.com/office/drawing/2014/main" id="{8F896E3D-4DF5-C240-AFFF-F2A8171C9493}"/>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 xmlns:a16="http://schemas.microsoft.com/office/drawing/2014/main" id="{BB25C39D-B760-E749-9F68-A3C04C62206E}"/>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 xmlns:a16="http://schemas.microsoft.com/office/drawing/2014/main" id="{B3B3C5AC-4063-BE45-AA03-EB9345F9A377}"/>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 xmlns:a16="http://schemas.microsoft.com/office/drawing/2014/main" id="{4E34D34D-57CD-CD48-A1D5-D27F5DAB2E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 xmlns:a16="http://schemas.microsoft.com/office/drawing/2014/main" id="{4A2CC7EF-056C-1846-9F53-E4DF46BEBA42}"/>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 xmlns:a16="http://schemas.microsoft.com/office/drawing/2014/main" id="{32DA9524-9F50-984F-AD6F-128F618E7CAD}"/>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4" name="Grafik 33">
            <a:extLst>
              <a:ext uri="{FF2B5EF4-FFF2-40B4-BE49-F238E27FC236}">
                <a16:creationId xmlns="" xmlns:a16="http://schemas.microsoft.com/office/drawing/2014/main" id="{047FDFDC-D657-0647-8ADC-1B1C0809C15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41349795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p:bgPr>
        <a:solidFill>
          <a:schemeClr val="bg1"/>
        </a:solidFill>
        <a:effectLst/>
      </p:bgPr>
    </p:bg>
    <p:spTree>
      <p:nvGrpSpPr>
        <p:cNvPr id="1" name=""/>
        <p:cNvGrpSpPr/>
        <p:nvPr/>
      </p:nvGrpSpPr>
      <p:grpSpPr>
        <a:xfrm>
          <a:off x="0" y="0"/>
          <a:ext cx="0" cy="0"/>
          <a:chOff x="0" y="0"/>
          <a:chExt cx="0" cy="0"/>
        </a:xfrm>
      </p:grpSpPr>
      <p:sp>
        <p:nvSpPr>
          <p:cNvPr id="19" name="Rectangle 4"/>
          <p:cNvSpPr>
            <a:spLocks noChangeArrowheads="1"/>
          </p:cNvSpPr>
          <p:nvPr/>
        </p:nvSpPr>
        <p:spPr bwMode="auto">
          <a:xfrm>
            <a:off x="0" y="3625065"/>
            <a:ext cx="12192000" cy="323295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nvGrpSpPr>
          <p:cNvPr id="20" name="Group 15"/>
          <p:cNvGrpSpPr>
            <a:grpSpLocks/>
          </p:cNvGrpSpPr>
          <p:nvPr/>
        </p:nvGrpSpPr>
        <p:grpSpPr bwMode="white">
          <a:xfrm>
            <a:off x="5430" y="3606831"/>
            <a:ext cx="12192000" cy="61997"/>
            <a:chOff x="3" y="1195"/>
            <a:chExt cx="6736" cy="68"/>
          </a:xfrm>
        </p:grpSpPr>
        <p:sp>
          <p:nvSpPr>
            <p:cNvPr id="21" name="Rectangle 16"/>
            <p:cNvSpPr>
              <a:spLocks noChangeArrowheads="1"/>
            </p:cNvSpPr>
            <p:nvPr/>
          </p:nvSpPr>
          <p:spPr bwMode="white">
            <a:xfrm>
              <a:off x="3" y="1195"/>
              <a:ext cx="6733"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sp>
          <p:nvSpPr>
            <p:cNvPr id="22" name="Rectangle 17"/>
            <p:cNvSpPr>
              <a:spLocks noChangeArrowheads="1"/>
            </p:cNvSpPr>
            <p:nvPr/>
          </p:nvSpPr>
          <p:spPr bwMode="white">
            <a:xfrm>
              <a:off x="1829" y="1195"/>
              <a:ext cx="491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61" noProof="0"/>
            </a:p>
          </p:txBody>
        </p:sp>
      </p:grpSp>
      <p:sp>
        <p:nvSpPr>
          <p:cNvPr id="23555" name="Rectangle 3"/>
          <p:cNvSpPr>
            <a:spLocks noGrp="1" noChangeArrowheads="1"/>
          </p:cNvSpPr>
          <p:nvPr userDrawn="1">
            <p:ph type="ctrTitle" hasCustomPrompt="1"/>
          </p:nvPr>
        </p:nvSpPr>
        <p:spPr bwMode="white">
          <a:xfrm>
            <a:off x="3305016" y="4048064"/>
            <a:ext cx="6031344" cy="871200"/>
          </a:xfrm>
        </p:spPr>
        <p:txBody>
          <a:bodyPr anchor="b" anchorCtr="0"/>
          <a:lstStyle>
            <a:lvl1pPr>
              <a:lnSpc>
                <a:spcPct val="105000"/>
              </a:lnSpc>
              <a:defRPr sz="3000">
                <a:solidFill>
                  <a:schemeClr val="bg1"/>
                </a:solidFill>
              </a:defRPr>
            </a:lvl1pPr>
          </a:lstStyle>
          <a:p>
            <a:pPr lvl="0"/>
            <a:r>
              <a:rPr lang="en-GB" altLang="de-DE" noProof="0"/>
              <a:t>Click to edit header</a:t>
            </a:r>
          </a:p>
        </p:txBody>
      </p:sp>
      <p:sp>
        <p:nvSpPr>
          <p:cNvPr id="23556" name="Rectangle 4"/>
          <p:cNvSpPr>
            <a:spLocks noGrp="1" noChangeArrowheads="1"/>
          </p:cNvSpPr>
          <p:nvPr userDrawn="1">
            <p:ph type="subTitle" idx="1"/>
          </p:nvPr>
        </p:nvSpPr>
        <p:spPr bwMode="white">
          <a:xfrm>
            <a:off x="3305016" y="4982727"/>
            <a:ext cx="6031344" cy="678521"/>
          </a:xfrm>
        </p:spPr>
        <p:txBody>
          <a:bodyPr anchor="t"/>
          <a:lstStyle>
            <a:lvl1pPr marL="0" indent="0">
              <a:lnSpc>
                <a:spcPct val="100000"/>
              </a:lnSpc>
              <a:buNone/>
              <a:defRPr sz="2000">
                <a:solidFill>
                  <a:schemeClr val="bg1"/>
                </a:solidFill>
              </a:defRPr>
            </a:lvl1pPr>
          </a:lstStyle>
          <a:p>
            <a:pPr lvl="0"/>
            <a:r>
              <a:rPr lang="fr-FR" altLang="de-DE" noProof="0" smtClean="0"/>
              <a:t>Modifiez le style des sous-titres du masque</a:t>
            </a:r>
            <a:endParaRPr lang="en-GB" altLang="de-DE" noProof="0"/>
          </a:p>
        </p:txBody>
      </p:sp>
      <p:sp>
        <p:nvSpPr>
          <p:cNvPr id="3" name="Text Placeholder 2"/>
          <p:cNvSpPr>
            <a:spLocks noGrp="1"/>
          </p:cNvSpPr>
          <p:nvPr userDrawn="1">
            <p:ph type="body" sz="quarter" idx="10"/>
          </p:nvPr>
        </p:nvSpPr>
        <p:spPr bwMode="white">
          <a:xfrm>
            <a:off x="3305016" y="6048000"/>
            <a:ext cx="5139060" cy="621360"/>
          </a:xfrm>
        </p:spPr>
        <p:txBody>
          <a:bodyPr/>
          <a:lstStyle>
            <a:lvl1pPr marL="0" indent="0">
              <a:buNone/>
              <a:defRPr sz="1300">
                <a:solidFill>
                  <a:schemeClr val="bg1"/>
                </a:solidFill>
              </a:defRPr>
            </a:lvl1pPr>
          </a:lstStyle>
          <a:p>
            <a:pPr lvl="0"/>
            <a:r>
              <a:rPr lang="fr-FR" noProof="0" smtClean="0"/>
              <a:t>Modifiez les styles du texte du masque</a:t>
            </a:r>
          </a:p>
        </p:txBody>
      </p:sp>
      <p:sp>
        <p:nvSpPr>
          <p:cNvPr id="12" name="Picture Placeholder 3"/>
          <p:cNvSpPr>
            <a:spLocks noGrp="1"/>
          </p:cNvSpPr>
          <p:nvPr userDrawn="1">
            <p:ph type="pic" sz="quarter" idx="11" hasCustomPrompt="1"/>
          </p:nvPr>
        </p:nvSpPr>
        <p:spPr>
          <a:xfrm>
            <a:off x="0" y="0"/>
            <a:ext cx="12192000" cy="3606831"/>
          </a:xfrm>
          <a:solidFill>
            <a:schemeClr val="bg1">
              <a:lumMod val="75000"/>
            </a:schemeClr>
          </a:solidFill>
          <a:ln>
            <a:noFill/>
          </a:ln>
        </p:spPr>
        <p:txBody>
          <a:bodyPr/>
          <a:lstStyle>
            <a:lvl1pPr marL="0" indent="0" algn="ctr">
              <a:buNone/>
              <a:defRPr/>
            </a:lvl1pPr>
          </a:lstStyle>
          <a:p>
            <a:r>
              <a:rPr lang="en-GB" noProof="0" dirty="0"/>
              <a:t>Click to insert picture</a:t>
            </a:r>
          </a:p>
        </p:txBody>
      </p:sp>
      <p:grpSp>
        <p:nvGrpSpPr>
          <p:cNvPr id="13" name="Group 14">
            <a:extLst>
              <a:ext uri="{FF2B5EF4-FFF2-40B4-BE49-F238E27FC236}">
                <a16:creationId xmlns="" xmlns:a16="http://schemas.microsoft.com/office/drawing/2014/main" id="{DE13691D-3A6A-D944-BFC6-E08E42EF2E90}"/>
              </a:ext>
            </a:extLst>
          </p:cNvPr>
          <p:cNvGrpSpPr>
            <a:grpSpLocks noChangeAspect="1"/>
          </p:cNvGrpSpPr>
          <p:nvPr userDrawn="1"/>
        </p:nvGrpSpPr>
        <p:grpSpPr>
          <a:xfrm>
            <a:off x="10614576" y="6254454"/>
            <a:ext cx="1332000" cy="246595"/>
            <a:chOff x="830300" y="1716088"/>
            <a:chExt cx="10058401" cy="1862137"/>
          </a:xfrm>
          <a:solidFill>
            <a:schemeClr val="bg1"/>
          </a:solidFill>
        </p:grpSpPr>
        <p:sp>
          <p:nvSpPr>
            <p:cNvPr id="14" name="Freeform 5">
              <a:extLst>
                <a:ext uri="{FF2B5EF4-FFF2-40B4-BE49-F238E27FC236}">
                  <a16:creationId xmlns="" xmlns:a16="http://schemas.microsoft.com/office/drawing/2014/main" id="{ED6B51D1-E375-874E-B350-41AD61CAB578}"/>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Rectangle 6">
              <a:extLst>
                <a:ext uri="{FF2B5EF4-FFF2-40B4-BE49-F238E27FC236}">
                  <a16:creationId xmlns="" xmlns:a16="http://schemas.microsoft.com/office/drawing/2014/main" id="{142E35EF-08DD-E641-ADE0-58C7FA3C7044}"/>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7">
              <a:extLst>
                <a:ext uri="{FF2B5EF4-FFF2-40B4-BE49-F238E27FC236}">
                  <a16:creationId xmlns="" xmlns:a16="http://schemas.microsoft.com/office/drawing/2014/main" id="{A64DF653-0969-4347-8B10-F1F107C3E3EB}"/>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8">
              <a:extLst>
                <a:ext uri="{FF2B5EF4-FFF2-40B4-BE49-F238E27FC236}">
                  <a16:creationId xmlns="" xmlns:a16="http://schemas.microsoft.com/office/drawing/2014/main" id="{995EFEC0-2468-EA45-A0DA-EB5AACB4638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9">
              <a:extLst>
                <a:ext uri="{FF2B5EF4-FFF2-40B4-BE49-F238E27FC236}">
                  <a16:creationId xmlns="" xmlns:a16="http://schemas.microsoft.com/office/drawing/2014/main" id="{DDCE53A7-7CD0-664F-94FE-B8380A1A9295}"/>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23" name="Freeform 10">
              <a:extLst>
                <a:ext uri="{FF2B5EF4-FFF2-40B4-BE49-F238E27FC236}">
                  <a16:creationId xmlns="" xmlns:a16="http://schemas.microsoft.com/office/drawing/2014/main" id="{2DCD2ED8-1C1D-AE47-A42E-D8E09859765C}"/>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pic>
        <p:nvPicPr>
          <p:cNvPr id="24" name="Grafik 23">
            <a:extLst>
              <a:ext uri="{FF2B5EF4-FFF2-40B4-BE49-F238E27FC236}">
                <a16:creationId xmlns="" xmlns:a16="http://schemas.microsoft.com/office/drawing/2014/main" id="{3AFE1106-9441-7D4E-A370-AB1DF34F12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8689500" y="6229151"/>
            <a:ext cx="1335600" cy="266643"/>
          </a:xfrm>
          <a:prstGeom prst="rect">
            <a:avLst/>
          </a:prstGeom>
        </p:spPr>
      </p:pic>
    </p:spTree>
    <p:extLst>
      <p:ext uri="{BB962C8B-B14F-4D97-AF65-F5344CB8AC3E}">
        <p14:creationId xmlns:p14="http://schemas.microsoft.com/office/powerpoint/2010/main" val="396513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Click to edit header</a:t>
            </a:r>
            <a:endParaRPr lang="de-DE" dirty="0"/>
          </a:p>
        </p:txBody>
      </p:sp>
      <p:sp>
        <p:nvSpPr>
          <p:cNvPr id="3" name="Inhaltsplatzhalter 2"/>
          <p:cNvSpPr>
            <a:spLocks noGrp="1"/>
          </p:cNvSpPr>
          <p:nvPr>
            <p:ph idx="1" hasCustomPrompt="1"/>
          </p:nvPr>
        </p:nvSpPr>
        <p:spPr>
          <a:xfrm>
            <a:off x="478800" y="1565944"/>
            <a:ext cx="112320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endParaRPr lang="en-GB" noProof="0"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de-DE" noProof="0"/>
              <a:t>DD MONTH YEAR</a:t>
            </a:r>
            <a:endParaRPr lang="en-GB" noProof="0"/>
          </a:p>
        </p:txBody>
      </p:sp>
    </p:spTree>
    <p:extLst>
      <p:ext uri="{BB962C8B-B14F-4D97-AF65-F5344CB8AC3E}">
        <p14:creationId xmlns:p14="http://schemas.microsoft.com/office/powerpoint/2010/main" val="8297033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Header and content_blue">
    <p:bg>
      <p:bgPr>
        <a:solidFill>
          <a:srgbClr val="001F58"/>
        </a:solidFill>
        <a:effectLst/>
      </p:bgPr>
    </p:bg>
    <p:spTree>
      <p:nvGrpSpPr>
        <p:cNvPr id="1" name=""/>
        <p:cNvGrpSpPr/>
        <p:nvPr/>
      </p:nvGrpSpPr>
      <p:grpSpPr>
        <a:xfrm>
          <a:off x="0" y="0"/>
          <a:ext cx="0" cy="0"/>
          <a:chOff x="0" y="0"/>
          <a:chExt cx="0" cy="0"/>
        </a:xfrm>
      </p:grpSpPr>
      <p:pic>
        <p:nvPicPr>
          <p:cNvPr id="2" name="Imag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03" y="-1"/>
            <a:ext cx="338043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9270611" y="6452468"/>
            <a:ext cx="1117990" cy="223198"/>
          </a:xfrm>
          <a:prstGeom prst="rect">
            <a:avLst/>
          </a:prstGeom>
        </p:spPr>
      </p:pic>
      <p:grpSp>
        <p:nvGrpSpPr>
          <p:cNvPr id="21" name="Group 15"/>
          <p:cNvGrpSpPr>
            <a:grpSpLocks/>
          </p:cNvGrpSpPr>
          <p:nvPr userDrawn="1"/>
        </p:nvGrpSpPr>
        <p:grpSpPr bwMode="white">
          <a:xfrm>
            <a:off x="-10704" y="1377664"/>
            <a:ext cx="3380435" cy="61997"/>
            <a:chOff x="3" y="1195"/>
            <a:chExt cx="1754" cy="68"/>
          </a:xfrm>
        </p:grpSpPr>
        <p:sp>
          <p:nvSpPr>
            <p:cNvPr id="25"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6"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20" name="Rectangle 19"/>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635696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er and content_blue">
    <p:bg>
      <p:bgPr>
        <a:solidFill>
          <a:srgbClr val="001F58"/>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3369732"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9270611" y="6452468"/>
            <a:ext cx="1117990" cy="223198"/>
          </a:xfrm>
          <a:prstGeom prst="rect">
            <a:avLst/>
          </a:prstGeom>
        </p:spPr>
      </p:pic>
      <p:grpSp>
        <p:nvGrpSpPr>
          <p:cNvPr id="20" name="Group 15"/>
          <p:cNvGrpSpPr>
            <a:grpSpLocks/>
          </p:cNvGrpSpPr>
          <p:nvPr userDrawn="1"/>
        </p:nvGrpSpPr>
        <p:grpSpPr bwMode="white">
          <a:xfrm>
            <a:off x="-10704" y="1377664"/>
            <a:ext cx="3380435" cy="61997"/>
            <a:chOff x="3" y="1195"/>
            <a:chExt cx="1754" cy="68"/>
          </a:xfrm>
        </p:grpSpPr>
        <p:sp>
          <p:nvSpPr>
            <p:cNvPr id="21"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25"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18" name="Rectangle 17"/>
          <p:cNvSpPr/>
          <p:nvPr userDrawn="1"/>
        </p:nvSpPr>
        <p:spPr>
          <a:xfrm>
            <a:off x="2988748" y="0"/>
            <a:ext cx="380985" cy="14396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spTree>
    <p:extLst>
      <p:ext uri="{BB962C8B-B14F-4D97-AF65-F5344CB8AC3E}">
        <p14:creationId xmlns:p14="http://schemas.microsoft.com/office/powerpoint/2010/main" val="40707768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pic>
        <p:nvPicPr>
          <p:cNvPr id="25" name="Image 2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7400" y="769201"/>
            <a:ext cx="504000" cy="504000"/>
          </a:xfrm>
          <a:prstGeom prst="rect">
            <a:avLst/>
          </a:prstGeom>
        </p:spPr>
      </p:pic>
      <p:pic>
        <p:nvPicPr>
          <p:cNvPr id="27" name="Image 2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rot="1098546">
            <a:off x="165324" y="106135"/>
            <a:ext cx="504000" cy="501963"/>
          </a:xfrm>
          <a:prstGeom prst="rect">
            <a:avLst/>
          </a:prstGeom>
        </p:spPr>
      </p:pic>
      <p:grpSp>
        <p:nvGrpSpPr>
          <p:cNvPr id="32" name="Groupe 31"/>
          <p:cNvGrpSpPr/>
          <p:nvPr userDrawn="1"/>
        </p:nvGrpSpPr>
        <p:grpSpPr>
          <a:xfrm>
            <a:off x="747821" y="551042"/>
            <a:ext cx="648360" cy="475068"/>
            <a:chOff x="2935185" y="4258633"/>
            <a:chExt cx="1042635" cy="792000"/>
          </a:xfrm>
        </p:grpSpPr>
        <p:pic>
          <p:nvPicPr>
            <p:cNvPr id="33" name="Image 32"/>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34" name="Imag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38947461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Header and content_blue">
    <p:bg>
      <p:bgPr>
        <a:solidFill>
          <a:srgbClr val="001F58"/>
        </a:solidFill>
        <a:effectLst/>
      </p:bgPr>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06" y="0"/>
            <a:ext cx="3350775" cy="1380083"/>
          </a:xfrm>
          <a:prstGeom prst="rect">
            <a:avLst/>
          </a:prstGeom>
        </p:spPr>
      </p:pic>
      <p:sp>
        <p:nvSpPr>
          <p:cNvPr id="3" name="Inhaltsplatzhalter 2"/>
          <p:cNvSpPr>
            <a:spLocks noGrp="1"/>
          </p:cNvSpPr>
          <p:nvPr>
            <p:ph idx="1" hasCustomPrompt="1"/>
          </p:nvPr>
        </p:nvSpPr>
        <p:spPr>
          <a:xfrm>
            <a:off x="1744602" y="1565944"/>
            <a:ext cx="9966197"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2" name="Slide Number Placeholder 5">
            <a:extLst>
              <a:ext uri="{FF2B5EF4-FFF2-40B4-BE49-F238E27FC236}">
                <a16:creationId xmlns="" xmlns:a16="http://schemas.microsoft.com/office/drawing/2014/main" id="{981574D9-B014-E54F-8C3D-90A1814E6C77}"/>
              </a:ext>
            </a:extLst>
          </p:cNvPr>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bg1">
                    <a:lumMod val="75000"/>
                  </a:schemeClr>
                </a:solidFill>
              </a:defRPr>
            </a:lvl1pPr>
          </a:lstStyle>
          <a:p>
            <a:fld id="{877C2003-2E6E-4ABC-B270-3E95A87ADF8A}" type="slidenum">
              <a:rPr lang="en-GB" smtClean="0"/>
              <a:pPr/>
              <a:t>‹N°›</a:t>
            </a:fld>
            <a:endParaRPr lang="en-GB"/>
          </a:p>
        </p:txBody>
      </p:sp>
      <p:sp>
        <p:nvSpPr>
          <p:cNvPr id="23" name="Footer Placeholder 7">
            <a:extLst>
              <a:ext uri="{FF2B5EF4-FFF2-40B4-BE49-F238E27FC236}">
                <a16:creationId xmlns="" xmlns:a16="http://schemas.microsoft.com/office/drawing/2014/main" id="{9DD08B7F-F2FF-214E-B028-0B1D4E2246FF}"/>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bg1">
                    <a:lumMod val="75000"/>
                  </a:schemeClr>
                </a:solidFill>
                <a:latin typeface="+mn-lt"/>
                <a:ea typeface="+mn-ea"/>
                <a:cs typeface="+mn-cs"/>
              </a:defRPr>
            </a:lvl1pPr>
          </a:lstStyle>
          <a:p>
            <a:r>
              <a:rPr lang="de-DE"/>
              <a:t>© Copyright Airbus (Specify your Legal Entity YEAR) / Presentation title runs here (go to Header and Footer to edit this text)</a:t>
            </a:r>
            <a:endParaRPr lang="de-DE" dirty="0"/>
          </a:p>
        </p:txBody>
      </p:sp>
      <p:sp>
        <p:nvSpPr>
          <p:cNvPr id="24" name="Date Placeholder 6">
            <a:extLst>
              <a:ext uri="{FF2B5EF4-FFF2-40B4-BE49-F238E27FC236}">
                <a16:creationId xmlns="" xmlns:a16="http://schemas.microsoft.com/office/drawing/2014/main" id="{47533C64-D06F-164D-971B-651E2BC8708A}"/>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bg1">
                    <a:lumMod val="75000"/>
                  </a:schemeClr>
                </a:solidFill>
                <a:latin typeface="+mn-lt"/>
                <a:ea typeface="+mn-ea"/>
                <a:cs typeface="+mn-cs"/>
              </a:defRPr>
            </a:lvl1pPr>
          </a:lstStyle>
          <a:p>
            <a:r>
              <a:rPr lang="de-DE"/>
              <a:t>DD MONTH YEAR</a:t>
            </a:r>
          </a:p>
        </p:txBody>
      </p:sp>
      <p:grpSp>
        <p:nvGrpSpPr>
          <p:cNvPr id="10" name="Group 14">
            <a:extLst>
              <a:ext uri="{FF2B5EF4-FFF2-40B4-BE49-F238E27FC236}">
                <a16:creationId xmlns="" xmlns:a16="http://schemas.microsoft.com/office/drawing/2014/main" id="{2054F851-DFFA-9643-A567-9BDCBAAC9E6B}"/>
              </a:ext>
            </a:extLst>
          </p:cNvPr>
          <p:cNvGrpSpPr>
            <a:grpSpLocks noChangeAspect="1"/>
          </p:cNvGrpSpPr>
          <p:nvPr userDrawn="1"/>
        </p:nvGrpSpPr>
        <p:grpSpPr>
          <a:xfrm>
            <a:off x="10849969" y="6462519"/>
            <a:ext cx="1088956" cy="201600"/>
            <a:chOff x="830300" y="1716088"/>
            <a:chExt cx="10058401" cy="1862137"/>
          </a:xfrm>
          <a:solidFill>
            <a:schemeClr val="bg1"/>
          </a:solidFill>
        </p:grpSpPr>
        <p:sp>
          <p:nvSpPr>
            <p:cNvPr id="11" name="Freeform 5">
              <a:extLst>
                <a:ext uri="{FF2B5EF4-FFF2-40B4-BE49-F238E27FC236}">
                  <a16:creationId xmlns="" xmlns:a16="http://schemas.microsoft.com/office/drawing/2014/main" id="{9013BCDF-7CD3-CD40-8CED-00222FE707CB}"/>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Rectangle 6">
              <a:extLst>
                <a:ext uri="{FF2B5EF4-FFF2-40B4-BE49-F238E27FC236}">
                  <a16:creationId xmlns="" xmlns:a16="http://schemas.microsoft.com/office/drawing/2014/main" id="{88A60BCF-A0AC-D644-A770-E2DE3AD2C96A}"/>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 xmlns:a16="http://schemas.microsoft.com/office/drawing/2014/main" id="{D5CACE36-D9E4-4446-9CAC-22DC0E532D0F}"/>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 xmlns:a16="http://schemas.microsoft.com/office/drawing/2014/main" id="{2B55A138-1AF6-684D-BFAA-48C69E7D2740}"/>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 xmlns:a16="http://schemas.microsoft.com/office/drawing/2014/main" id="{4138A0A8-B1A7-5C4F-99DC-BA08876AA660}"/>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 xmlns:a16="http://schemas.microsoft.com/office/drawing/2014/main" id="{DA4AE78D-497A-2843-9BAD-A6DFED2990FF}"/>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Grafik 17">
            <a:extLst>
              <a:ext uri="{FF2B5EF4-FFF2-40B4-BE49-F238E27FC236}">
                <a16:creationId xmlns="" xmlns:a16="http://schemas.microsoft.com/office/drawing/2014/main" id="{25A9C8E2-0BC3-1840-ABC1-BA9ECFC794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p:blipFill>
        <p:spPr>
          <a:xfrm>
            <a:off x="9270611" y="6452468"/>
            <a:ext cx="1117990" cy="223198"/>
          </a:xfrm>
          <a:prstGeom prst="rect">
            <a:avLst/>
          </a:prstGeom>
        </p:spPr>
      </p:pic>
      <p:grpSp>
        <p:nvGrpSpPr>
          <p:cNvPr id="28" name="Group 15"/>
          <p:cNvGrpSpPr>
            <a:grpSpLocks/>
          </p:cNvGrpSpPr>
          <p:nvPr userDrawn="1"/>
        </p:nvGrpSpPr>
        <p:grpSpPr bwMode="white">
          <a:xfrm>
            <a:off x="-10704" y="1377664"/>
            <a:ext cx="3380435" cy="61997"/>
            <a:chOff x="3" y="1195"/>
            <a:chExt cx="1754" cy="68"/>
          </a:xfrm>
        </p:grpSpPr>
        <p:sp>
          <p:nvSpPr>
            <p:cNvPr id="29" name="Rectangle 16"/>
            <p:cNvSpPr>
              <a:spLocks noChangeArrowheads="1"/>
            </p:cNvSpPr>
            <p:nvPr/>
          </p:nvSpPr>
          <p:spPr bwMode="white">
            <a:xfrm>
              <a:off x="3" y="1195"/>
              <a:ext cx="1750" cy="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sp>
          <p:nvSpPr>
            <p:cNvPr id="30" name="Rectangle 17"/>
            <p:cNvSpPr>
              <a:spLocks noChangeArrowheads="1"/>
            </p:cNvSpPr>
            <p:nvPr/>
          </p:nvSpPr>
          <p:spPr bwMode="white">
            <a:xfrm>
              <a:off x="285" y="1195"/>
              <a:ext cx="1472"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361">
                <a:solidFill>
                  <a:srgbClr val="000000"/>
                </a:solidFill>
              </a:endParaRPr>
            </a:p>
          </p:txBody>
        </p:sp>
      </p:grpSp>
      <p:sp>
        <p:nvSpPr>
          <p:cNvPr id="31" name="Rectangle 30"/>
          <p:cNvSpPr/>
          <p:nvPr userDrawn="1"/>
        </p:nvSpPr>
        <p:spPr>
          <a:xfrm>
            <a:off x="2988748" y="0"/>
            <a:ext cx="380985" cy="1452361"/>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el 1"/>
          <p:cNvSpPr>
            <a:spLocks noGrp="1"/>
          </p:cNvSpPr>
          <p:nvPr>
            <p:ph type="title" hasCustomPrompt="1"/>
          </p:nvPr>
        </p:nvSpPr>
        <p:spPr>
          <a:xfrm>
            <a:off x="1744602" y="206466"/>
            <a:ext cx="9966197" cy="900000"/>
          </a:xfrm>
        </p:spPr>
        <p:txBody>
          <a:bodyPr/>
          <a:lstStyle>
            <a:lvl1pPr>
              <a:defRPr sz="2800">
                <a:solidFill>
                  <a:schemeClr val="bg1"/>
                </a:solidFill>
              </a:defRPr>
            </a:lvl1pPr>
          </a:lstStyle>
          <a:p>
            <a:r>
              <a:rPr lang="en-US" dirty="0"/>
              <a:t>Click to edit header</a:t>
            </a:r>
            <a:endParaRPr lang="de-DE" dirty="0"/>
          </a:p>
        </p:txBody>
      </p:sp>
      <p:pic>
        <p:nvPicPr>
          <p:cNvPr id="25" name="Image 24"/>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036" y="46534"/>
            <a:ext cx="1258860" cy="1258860"/>
          </a:xfrm>
          <a:prstGeom prst="rect">
            <a:avLst/>
          </a:prstGeom>
        </p:spPr>
      </p:pic>
    </p:spTree>
    <p:extLst>
      <p:ext uri="{BB962C8B-B14F-4D97-AF65-F5344CB8AC3E}">
        <p14:creationId xmlns:p14="http://schemas.microsoft.com/office/powerpoint/2010/main" val="8853110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800" y="655200"/>
            <a:ext cx="11232000" cy="900000"/>
          </a:xfrm>
          <a:prstGeom prst="rect">
            <a:avLst/>
          </a:prstGeom>
        </p:spPr>
        <p:txBody>
          <a:bodyPr vert="horz" lIns="0" tIns="0" rIns="0" bIns="0" rtlCol="0" anchor="t" anchorCtr="0">
            <a:noAutofit/>
          </a:bodyPr>
          <a:lstStyle/>
          <a:p>
            <a:r>
              <a:rPr lang="en-GB" noProof="0"/>
              <a:t>Click to edit header</a:t>
            </a:r>
          </a:p>
        </p:txBody>
      </p:sp>
      <p:sp>
        <p:nvSpPr>
          <p:cNvPr id="3" name="Text Placeholder 2"/>
          <p:cNvSpPr>
            <a:spLocks noGrp="1"/>
          </p:cNvSpPr>
          <p:nvPr>
            <p:ph type="body" idx="1"/>
          </p:nvPr>
        </p:nvSpPr>
        <p:spPr>
          <a:xfrm>
            <a:off x="478800" y="1558800"/>
            <a:ext cx="11232000" cy="4351338"/>
          </a:xfrm>
          <a:prstGeom prst="rect">
            <a:avLst/>
          </a:prstGeom>
        </p:spPr>
        <p:txBody>
          <a:bodyPr vert="horz" lIns="0" tIns="0" rIns="0" bIns="0" rtlCol="0">
            <a:noAutofit/>
          </a:bodyPr>
          <a:lstStyle/>
          <a:p>
            <a:pPr lvl="0"/>
            <a:r>
              <a:rPr lang="en-GB" noProof="0"/>
              <a:t>Mastertextformat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6" name="Slide Number Placeholder 5"/>
          <p:cNvSpPr>
            <a:spLocks noGrp="1"/>
          </p:cNvSpPr>
          <p:nvPr>
            <p:ph type="sldNum" sz="quarter" idx="4"/>
          </p:nvPr>
        </p:nvSpPr>
        <p:spPr>
          <a:xfrm>
            <a:off x="478800" y="6444000"/>
            <a:ext cx="288000" cy="216000"/>
          </a:xfrm>
          <a:prstGeom prst="rect">
            <a:avLst/>
          </a:prstGeom>
        </p:spPr>
        <p:txBody>
          <a:bodyPr vert="horz" lIns="0" tIns="0" rIns="0" bIns="0" rtlCol="0" anchor="t" anchorCtr="0"/>
          <a:lstStyle>
            <a:lvl1pPr algn="l">
              <a:lnSpc>
                <a:spcPct val="100000"/>
              </a:lnSpc>
              <a:defRPr sz="800">
                <a:solidFill>
                  <a:schemeClr val="tx1">
                    <a:tint val="75000"/>
                  </a:schemeClr>
                </a:solidFill>
              </a:defRPr>
            </a:lvl1pPr>
          </a:lstStyle>
          <a:p>
            <a:fld id="{877C2003-2E6E-4ABC-B270-3E95A87ADF8A}" type="slidenum">
              <a:rPr lang="en-GB" noProof="0" smtClean="0"/>
              <a:t>‹N°›</a:t>
            </a:fld>
            <a:endParaRPr lang="en-GB" noProof="0"/>
          </a:p>
        </p:txBody>
      </p:sp>
      <p:sp>
        <p:nvSpPr>
          <p:cNvPr id="11" name="Footer Placeholder 7">
            <a:extLst>
              <a:ext uri="{FF2B5EF4-FFF2-40B4-BE49-F238E27FC236}">
                <a16:creationId xmlns="" xmlns:a16="http://schemas.microsoft.com/office/drawing/2014/main" id="{C2B1E3EC-7F55-FF45-8A53-536899C2BDCA}"/>
              </a:ext>
            </a:extLst>
          </p:cNvPr>
          <p:cNvSpPr>
            <a:spLocks noGrp="1"/>
          </p:cNvSpPr>
          <p:nvPr>
            <p:ph type="ftr" sz="quarter" idx="3"/>
          </p:nvPr>
        </p:nvSpPr>
        <p:spPr>
          <a:xfrm>
            <a:off x="1775614" y="6444000"/>
            <a:ext cx="7002626" cy="216000"/>
          </a:xfrm>
          <a:prstGeom prst="rect">
            <a:avLst/>
          </a:prstGeom>
        </p:spPr>
        <p:txBody>
          <a:bodyPr lIns="0" tIns="0" rIns="0" bIns="0" anchor="t" anchorCtr="0"/>
          <a:lstStyle>
            <a:lvl1pPr marL="0" algn="l" defTabSz="914400" rtl="0" eaLnBrk="1" latinLnBrk="0" hangingPunct="1">
              <a:defRPr lang="en-GB" sz="800" kern="1200" smtClean="0">
                <a:solidFill>
                  <a:schemeClr val="tx1">
                    <a:tint val="75000"/>
                  </a:schemeClr>
                </a:solidFill>
                <a:latin typeface="+mn-lt"/>
                <a:ea typeface="+mn-ea"/>
                <a:cs typeface="+mn-cs"/>
              </a:defRPr>
            </a:lvl1pPr>
          </a:lstStyle>
          <a:p>
            <a:r>
              <a:rPr lang="en-GB" noProof="0">
                <a:solidFill>
                  <a:srgbClr val="000000">
                    <a:tint val="75000"/>
                  </a:srgbClr>
                </a:solidFill>
              </a:rPr>
              <a:t>© Copyright Airbus (Specify your Legal Entity YEAR) / </a:t>
            </a:r>
            <a:r>
              <a:rPr lang="en-GB" noProof="0"/>
              <a:t>Presentation title runs here (go to Header and Footer to edit this text)</a:t>
            </a:r>
          </a:p>
        </p:txBody>
      </p:sp>
      <p:sp>
        <p:nvSpPr>
          <p:cNvPr id="13" name="Date Placeholder 6">
            <a:extLst>
              <a:ext uri="{FF2B5EF4-FFF2-40B4-BE49-F238E27FC236}">
                <a16:creationId xmlns="" xmlns:a16="http://schemas.microsoft.com/office/drawing/2014/main" id="{BE6A2417-4C79-B54C-B28A-78D1DF7B83AD}"/>
              </a:ext>
            </a:extLst>
          </p:cNvPr>
          <p:cNvSpPr>
            <a:spLocks noGrp="1"/>
          </p:cNvSpPr>
          <p:nvPr>
            <p:ph type="dt" sz="half" idx="2"/>
          </p:nvPr>
        </p:nvSpPr>
        <p:spPr>
          <a:xfrm>
            <a:off x="797280" y="6444000"/>
            <a:ext cx="947855" cy="216000"/>
          </a:xfrm>
          <a:prstGeom prst="rect">
            <a:avLst/>
          </a:prstGeom>
        </p:spPr>
        <p:txBody>
          <a:bodyPr lIns="0" tIns="0" rIns="0" bIns="0" anchor="t" anchorCtr="0"/>
          <a:lstStyle>
            <a:lvl1pPr>
              <a:defRPr lang="de-DE" sz="800" kern="1200" smtClean="0">
                <a:solidFill>
                  <a:schemeClr val="tx1">
                    <a:tint val="75000"/>
                  </a:schemeClr>
                </a:solidFill>
                <a:latin typeface="+mn-lt"/>
                <a:ea typeface="+mn-ea"/>
                <a:cs typeface="+mn-cs"/>
              </a:defRPr>
            </a:lvl1pPr>
          </a:lstStyle>
          <a:p>
            <a:r>
              <a:rPr lang="en-GB" noProof="0"/>
              <a:t>DD MONTH YEAR</a:t>
            </a:r>
          </a:p>
        </p:txBody>
      </p:sp>
      <p:pic>
        <p:nvPicPr>
          <p:cNvPr id="12" name="Grafik 11">
            <a:extLst>
              <a:ext uri="{FF2B5EF4-FFF2-40B4-BE49-F238E27FC236}">
                <a16:creationId xmlns="" xmlns:a16="http://schemas.microsoft.com/office/drawing/2014/main" id="{380837A0-5995-F347-86E0-4094ED573E52}"/>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 xmlns:asvg="http://schemas.microsoft.com/office/drawing/2016/SVG/main" r:embed="rId27"/>
              </a:ext>
            </a:extLst>
          </a:blip>
          <a:srcRect/>
          <a:stretch/>
        </p:blipFill>
        <p:spPr>
          <a:xfrm>
            <a:off x="9277829" y="6457571"/>
            <a:ext cx="1087200" cy="217052"/>
          </a:xfrm>
          <a:prstGeom prst="rect">
            <a:avLst/>
          </a:prstGeom>
        </p:spPr>
      </p:pic>
      <p:grpSp>
        <p:nvGrpSpPr>
          <p:cNvPr id="9" name="Group 14">
            <a:extLst>
              <a:ext uri="{FF2B5EF4-FFF2-40B4-BE49-F238E27FC236}">
                <a16:creationId xmlns="" xmlns:a16="http://schemas.microsoft.com/office/drawing/2014/main" id="{E10583E3-117B-A740-BA69-BE416FEFB2DA}"/>
              </a:ext>
            </a:extLst>
          </p:cNvPr>
          <p:cNvGrpSpPr>
            <a:grpSpLocks noChangeAspect="1"/>
          </p:cNvGrpSpPr>
          <p:nvPr/>
        </p:nvGrpSpPr>
        <p:grpSpPr>
          <a:xfrm>
            <a:off x="10849969" y="6462519"/>
            <a:ext cx="1088956" cy="201600"/>
            <a:chOff x="830300" y="1716088"/>
            <a:chExt cx="10058401" cy="1862137"/>
          </a:xfrm>
          <a:solidFill>
            <a:schemeClr val="tx2"/>
          </a:solidFill>
        </p:grpSpPr>
        <p:sp>
          <p:nvSpPr>
            <p:cNvPr id="10" name="Freeform 5">
              <a:extLst>
                <a:ext uri="{FF2B5EF4-FFF2-40B4-BE49-F238E27FC236}">
                  <a16:creationId xmlns="" xmlns:a16="http://schemas.microsoft.com/office/drawing/2014/main" id="{F4BFF617-AB53-354A-8C4F-AB251CC2B22D}"/>
                </a:ext>
              </a:extLst>
            </p:cNvPr>
            <p:cNvSpPr>
              <a:spLocks/>
            </p:cNvSpPr>
            <p:nvPr/>
          </p:nvSpPr>
          <p:spPr bwMode="auto">
            <a:xfrm>
              <a:off x="3857663" y="1749425"/>
              <a:ext cx="1604963" cy="1789112"/>
            </a:xfrm>
            <a:custGeom>
              <a:avLst/>
              <a:gdLst>
                <a:gd name="T0" fmla="*/ 247 w 247"/>
                <a:gd name="T1" fmla="*/ 93 h 275"/>
                <a:gd name="T2" fmla="*/ 142 w 247"/>
                <a:gd name="T3" fmla="*/ 0 h 275"/>
                <a:gd name="T4" fmla="*/ 0 w 247"/>
                <a:gd name="T5" fmla="*/ 0 h 275"/>
                <a:gd name="T6" fmla="*/ 0 w 247"/>
                <a:gd name="T7" fmla="*/ 275 h 275"/>
                <a:gd name="T8" fmla="*/ 67 w 247"/>
                <a:gd name="T9" fmla="*/ 275 h 275"/>
                <a:gd name="T10" fmla="*/ 67 w 247"/>
                <a:gd name="T11" fmla="*/ 60 h 275"/>
                <a:gd name="T12" fmla="*/ 143 w 247"/>
                <a:gd name="T13" fmla="*/ 60 h 275"/>
                <a:gd name="T14" fmla="*/ 181 w 247"/>
                <a:gd name="T15" fmla="*/ 94 h 275"/>
                <a:gd name="T16" fmla="*/ 142 w 247"/>
                <a:gd name="T17" fmla="*/ 128 h 275"/>
                <a:gd name="T18" fmla="*/ 77 w 247"/>
                <a:gd name="T19" fmla="*/ 128 h 275"/>
                <a:gd name="T20" fmla="*/ 169 w 247"/>
                <a:gd name="T21" fmla="*/ 275 h 275"/>
                <a:gd name="T22" fmla="*/ 246 w 247"/>
                <a:gd name="T23" fmla="*/ 275 h 275"/>
                <a:gd name="T24" fmla="*/ 183 w 247"/>
                <a:gd name="T25" fmla="*/ 177 h 275"/>
                <a:gd name="T26" fmla="*/ 247 w 247"/>
                <a:gd name="T27" fmla="*/ 9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275">
                  <a:moveTo>
                    <a:pt x="247" y="93"/>
                  </a:moveTo>
                  <a:cubicBezTo>
                    <a:pt x="247" y="40"/>
                    <a:pt x="213" y="0"/>
                    <a:pt x="142" y="0"/>
                  </a:cubicBezTo>
                  <a:cubicBezTo>
                    <a:pt x="0" y="0"/>
                    <a:pt x="0" y="0"/>
                    <a:pt x="0" y="0"/>
                  </a:cubicBezTo>
                  <a:cubicBezTo>
                    <a:pt x="0" y="275"/>
                    <a:pt x="0" y="275"/>
                    <a:pt x="0" y="275"/>
                  </a:cubicBezTo>
                  <a:cubicBezTo>
                    <a:pt x="67" y="275"/>
                    <a:pt x="67" y="275"/>
                    <a:pt x="67" y="275"/>
                  </a:cubicBezTo>
                  <a:cubicBezTo>
                    <a:pt x="67" y="60"/>
                    <a:pt x="67" y="60"/>
                    <a:pt x="67" y="60"/>
                  </a:cubicBezTo>
                  <a:cubicBezTo>
                    <a:pt x="143" y="60"/>
                    <a:pt x="143" y="60"/>
                    <a:pt x="143" y="60"/>
                  </a:cubicBezTo>
                  <a:cubicBezTo>
                    <a:pt x="171" y="60"/>
                    <a:pt x="181" y="76"/>
                    <a:pt x="181" y="94"/>
                  </a:cubicBezTo>
                  <a:cubicBezTo>
                    <a:pt x="181" y="113"/>
                    <a:pt x="170" y="128"/>
                    <a:pt x="142" y="128"/>
                  </a:cubicBezTo>
                  <a:cubicBezTo>
                    <a:pt x="77" y="128"/>
                    <a:pt x="77" y="128"/>
                    <a:pt x="77" y="128"/>
                  </a:cubicBezTo>
                  <a:cubicBezTo>
                    <a:pt x="169" y="275"/>
                    <a:pt x="169" y="275"/>
                    <a:pt x="169" y="275"/>
                  </a:cubicBezTo>
                  <a:cubicBezTo>
                    <a:pt x="246" y="275"/>
                    <a:pt x="246" y="275"/>
                    <a:pt x="246" y="275"/>
                  </a:cubicBezTo>
                  <a:cubicBezTo>
                    <a:pt x="246" y="275"/>
                    <a:pt x="183" y="177"/>
                    <a:pt x="183" y="177"/>
                  </a:cubicBezTo>
                  <a:cubicBezTo>
                    <a:pt x="222" y="167"/>
                    <a:pt x="247" y="140"/>
                    <a:pt x="247"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4" name="Rectangle 6">
              <a:extLst>
                <a:ext uri="{FF2B5EF4-FFF2-40B4-BE49-F238E27FC236}">
                  <a16:creationId xmlns="" xmlns:a16="http://schemas.microsoft.com/office/drawing/2014/main" id="{21405068-B90D-FE4B-A0A9-E319531A4538}"/>
                </a:ext>
              </a:extLst>
            </p:cNvPr>
            <p:cNvSpPr>
              <a:spLocks noChangeArrowheads="1"/>
            </p:cNvSpPr>
            <p:nvPr/>
          </p:nvSpPr>
          <p:spPr bwMode="auto">
            <a:xfrm>
              <a:off x="3130588" y="1749425"/>
              <a:ext cx="434975" cy="1789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5" name="Freeform 7">
              <a:extLst>
                <a:ext uri="{FF2B5EF4-FFF2-40B4-BE49-F238E27FC236}">
                  <a16:creationId xmlns="" xmlns:a16="http://schemas.microsoft.com/office/drawing/2014/main" id="{01264525-7D2E-F943-8BDF-968F3B2A48F6}"/>
                </a:ext>
              </a:extLst>
            </p:cNvPr>
            <p:cNvSpPr>
              <a:spLocks/>
            </p:cNvSpPr>
            <p:nvPr/>
          </p:nvSpPr>
          <p:spPr bwMode="auto">
            <a:xfrm>
              <a:off x="830300" y="1749425"/>
              <a:ext cx="2203450" cy="1789112"/>
            </a:xfrm>
            <a:custGeom>
              <a:avLst/>
              <a:gdLst>
                <a:gd name="T0" fmla="*/ 573 w 1388"/>
                <a:gd name="T1" fmla="*/ 0 h 1127"/>
                <a:gd name="T2" fmla="*/ 0 w 1388"/>
                <a:gd name="T3" fmla="*/ 1127 h 1127"/>
                <a:gd name="T4" fmla="*/ 307 w 1388"/>
                <a:gd name="T5" fmla="*/ 1127 h 1127"/>
                <a:gd name="T6" fmla="*/ 401 w 1388"/>
                <a:gd name="T7" fmla="*/ 939 h 1127"/>
                <a:gd name="T8" fmla="*/ 864 w 1388"/>
                <a:gd name="T9" fmla="*/ 939 h 1127"/>
                <a:gd name="T10" fmla="*/ 749 w 1388"/>
                <a:gd name="T11" fmla="*/ 705 h 1127"/>
                <a:gd name="T12" fmla="*/ 516 w 1388"/>
                <a:gd name="T13" fmla="*/ 705 h 1127"/>
                <a:gd name="T14" fmla="*/ 688 w 1388"/>
                <a:gd name="T15" fmla="*/ 356 h 1127"/>
                <a:gd name="T16" fmla="*/ 692 w 1388"/>
                <a:gd name="T17" fmla="*/ 356 h 1127"/>
                <a:gd name="T18" fmla="*/ 1072 w 1388"/>
                <a:gd name="T19" fmla="*/ 1127 h 1127"/>
                <a:gd name="T20" fmla="*/ 1388 w 1388"/>
                <a:gd name="T21" fmla="*/ 1127 h 1127"/>
                <a:gd name="T22" fmla="*/ 815 w 1388"/>
                <a:gd name="T23" fmla="*/ 0 h 1127"/>
                <a:gd name="T24" fmla="*/ 573 w 1388"/>
                <a:gd name="T25"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8" h="1127">
                  <a:moveTo>
                    <a:pt x="573" y="0"/>
                  </a:moveTo>
                  <a:lnTo>
                    <a:pt x="0" y="1127"/>
                  </a:lnTo>
                  <a:lnTo>
                    <a:pt x="307" y="1127"/>
                  </a:lnTo>
                  <a:lnTo>
                    <a:pt x="401" y="939"/>
                  </a:lnTo>
                  <a:lnTo>
                    <a:pt x="864" y="939"/>
                  </a:lnTo>
                  <a:lnTo>
                    <a:pt x="749" y="705"/>
                  </a:lnTo>
                  <a:lnTo>
                    <a:pt x="516" y="705"/>
                  </a:lnTo>
                  <a:lnTo>
                    <a:pt x="688" y="356"/>
                  </a:lnTo>
                  <a:lnTo>
                    <a:pt x="692" y="356"/>
                  </a:lnTo>
                  <a:lnTo>
                    <a:pt x="1072" y="1127"/>
                  </a:lnTo>
                  <a:lnTo>
                    <a:pt x="1388" y="1127"/>
                  </a:lnTo>
                  <a:lnTo>
                    <a:pt x="815" y="0"/>
                  </a:lnTo>
                  <a:lnTo>
                    <a:pt x="5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6" name="Freeform 8">
              <a:extLst>
                <a:ext uri="{FF2B5EF4-FFF2-40B4-BE49-F238E27FC236}">
                  <a16:creationId xmlns="" xmlns:a16="http://schemas.microsoft.com/office/drawing/2014/main" id="{A8094D0A-AEE5-F748-ABDE-35ECB0FDD5B7}"/>
                </a:ext>
              </a:extLst>
            </p:cNvPr>
            <p:cNvSpPr>
              <a:spLocks noEditPoints="1"/>
            </p:cNvSpPr>
            <p:nvPr/>
          </p:nvSpPr>
          <p:spPr bwMode="auto">
            <a:xfrm>
              <a:off x="5670588" y="1749425"/>
              <a:ext cx="1670050" cy="1789112"/>
            </a:xfrm>
            <a:custGeom>
              <a:avLst/>
              <a:gdLst>
                <a:gd name="T0" fmla="*/ 213 w 257"/>
                <a:gd name="T1" fmla="*/ 133 h 275"/>
                <a:gd name="T2" fmla="*/ 245 w 257"/>
                <a:gd name="T3" fmla="*/ 75 h 275"/>
                <a:gd name="T4" fmla="*/ 157 w 257"/>
                <a:gd name="T5" fmla="*/ 0 h 275"/>
                <a:gd name="T6" fmla="*/ 0 w 257"/>
                <a:gd name="T7" fmla="*/ 0 h 275"/>
                <a:gd name="T8" fmla="*/ 0 w 257"/>
                <a:gd name="T9" fmla="*/ 275 h 275"/>
                <a:gd name="T10" fmla="*/ 163 w 257"/>
                <a:gd name="T11" fmla="*/ 275 h 275"/>
                <a:gd name="T12" fmla="*/ 257 w 257"/>
                <a:gd name="T13" fmla="*/ 198 h 275"/>
                <a:gd name="T14" fmla="*/ 213 w 257"/>
                <a:gd name="T15" fmla="*/ 133 h 275"/>
                <a:gd name="T16" fmla="*/ 67 w 257"/>
                <a:gd name="T17" fmla="*/ 59 h 275"/>
                <a:gd name="T18" fmla="*/ 157 w 257"/>
                <a:gd name="T19" fmla="*/ 59 h 275"/>
                <a:gd name="T20" fmla="*/ 180 w 257"/>
                <a:gd name="T21" fmla="*/ 83 h 275"/>
                <a:gd name="T22" fmla="*/ 156 w 257"/>
                <a:gd name="T23" fmla="*/ 107 h 275"/>
                <a:gd name="T24" fmla="*/ 67 w 257"/>
                <a:gd name="T25" fmla="*/ 107 h 275"/>
                <a:gd name="T26" fmla="*/ 67 w 257"/>
                <a:gd name="T27" fmla="*/ 59 h 275"/>
                <a:gd name="T28" fmla="*/ 158 w 257"/>
                <a:gd name="T29" fmla="*/ 218 h 275"/>
                <a:gd name="T30" fmla="*/ 67 w 257"/>
                <a:gd name="T31" fmla="*/ 218 h 275"/>
                <a:gd name="T32" fmla="*/ 67 w 257"/>
                <a:gd name="T33" fmla="*/ 162 h 275"/>
                <a:gd name="T34" fmla="*/ 158 w 257"/>
                <a:gd name="T35" fmla="*/ 162 h 275"/>
                <a:gd name="T36" fmla="*/ 187 w 257"/>
                <a:gd name="T37" fmla="*/ 189 h 275"/>
                <a:gd name="T38" fmla="*/ 158 w 257"/>
                <a:gd name="T39" fmla="*/ 2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7" h="275">
                  <a:moveTo>
                    <a:pt x="213" y="133"/>
                  </a:moveTo>
                  <a:cubicBezTo>
                    <a:pt x="234" y="121"/>
                    <a:pt x="245" y="102"/>
                    <a:pt x="245" y="75"/>
                  </a:cubicBezTo>
                  <a:cubicBezTo>
                    <a:pt x="245" y="30"/>
                    <a:pt x="212" y="0"/>
                    <a:pt x="157" y="0"/>
                  </a:cubicBezTo>
                  <a:cubicBezTo>
                    <a:pt x="0" y="0"/>
                    <a:pt x="0" y="0"/>
                    <a:pt x="0" y="0"/>
                  </a:cubicBezTo>
                  <a:cubicBezTo>
                    <a:pt x="0" y="275"/>
                    <a:pt x="0" y="275"/>
                    <a:pt x="0" y="275"/>
                  </a:cubicBezTo>
                  <a:cubicBezTo>
                    <a:pt x="163" y="275"/>
                    <a:pt x="163" y="275"/>
                    <a:pt x="163" y="275"/>
                  </a:cubicBezTo>
                  <a:cubicBezTo>
                    <a:pt x="220" y="275"/>
                    <a:pt x="257" y="245"/>
                    <a:pt x="257" y="198"/>
                  </a:cubicBezTo>
                  <a:cubicBezTo>
                    <a:pt x="257" y="166"/>
                    <a:pt x="239" y="142"/>
                    <a:pt x="213" y="133"/>
                  </a:cubicBezTo>
                  <a:moveTo>
                    <a:pt x="67" y="59"/>
                  </a:moveTo>
                  <a:cubicBezTo>
                    <a:pt x="157" y="59"/>
                    <a:pt x="157" y="59"/>
                    <a:pt x="157" y="59"/>
                  </a:cubicBezTo>
                  <a:cubicBezTo>
                    <a:pt x="170" y="59"/>
                    <a:pt x="180" y="69"/>
                    <a:pt x="180" y="83"/>
                  </a:cubicBezTo>
                  <a:cubicBezTo>
                    <a:pt x="180" y="97"/>
                    <a:pt x="170" y="107"/>
                    <a:pt x="156" y="107"/>
                  </a:cubicBezTo>
                  <a:cubicBezTo>
                    <a:pt x="67" y="107"/>
                    <a:pt x="67" y="107"/>
                    <a:pt x="67" y="107"/>
                  </a:cubicBezTo>
                  <a:lnTo>
                    <a:pt x="67" y="59"/>
                  </a:lnTo>
                  <a:close/>
                  <a:moveTo>
                    <a:pt x="158" y="218"/>
                  </a:moveTo>
                  <a:cubicBezTo>
                    <a:pt x="67" y="218"/>
                    <a:pt x="67" y="218"/>
                    <a:pt x="67" y="218"/>
                  </a:cubicBezTo>
                  <a:cubicBezTo>
                    <a:pt x="67" y="162"/>
                    <a:pt x="67" y="162"/>
                    <a:pt x="67" y="162"/>
                  </a:cubicBezTo>
                  <a:cubicBezTo>
                    <a:pt x="158" y="162"/>
                    <a:pt x="158" y="162"/>
                    <a:pt x="158" y="162"/>
                  </a:cubicBezTo>
                  <a:cubicBezTo>
                    <a:pt x="175" y="162"/>
                    <a:pt x="187" y="173"/>
                    <a:pt x="187" y="189"/>
                  </a:cubicBezTo>
                  <a:cubicBezTo>
                    <a:pt x="187" y="206"/>
                    <a:pt x="175" y="218"/>
                    <a:pt x="158" y="2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7" name="Freeform 9">
              <a:extLst>
                <a:ext uri="{FF2B5EF4-FFF2-40B4-BE49-F238E27FC236}">
                  <a16:creationId xmlns="" xmlns:a16="http://schemas.microsoft.com/office/drawing/2014/main" id="{16CB9DDF-1200-934D-95E5-A73087BB80BF}"/>
                </a:ext>
              </a:extLst>
            </p:cNvPr>
            <p:cNvSpPr>
              <a:spLocks/>
            </p:cNvSpPr>
            <p:nvPr/>
          </p:nvSpPr>
          <p:spPr bwMode="auto">
            <a:xfrm>
              <a:off x="7529550" y="1749425"/>
              <a:ext cx="1630363" cy="1828800"/>
            </a:xfrm>
            <a:custGeom>
              <a:avLst/>
              <a:gdLst>
                <a:gd name="T0" fmla="*/ 182 w 251"/>
                <a:gd name="T1" fmla="*/ 154 h 281"/>
                <a:gd name="T2" fmla="*/ 125 w 251"/>
                <a:gd name="T3" fmla="*/ 219 h 281"/>
                <a:gd name="T4" fmla="*/ 68 w 251"/>
                <a:gd name="T5" fmla="*/ 154 h 281"/>
                <a:gd name="T6" fmla="*/ 68 w 251"/>
                <a:gd name="T7" fmla="*/ 0 h 281"/>
                <a:gd name="T8" fmla="*/ 0 w 251"/>
                <a:gd name="T9" fmla="*/ 0 h 281"/>
                <a:gd name="T10" fmla="*/ 0 w 251"/>
                <a:gd name="T11" fmla="*/ 149 h 281"/>
                <a:gd name="T12" fmla="*/ 125 w 251"/>
                <a:gd name="T13" fmla="*/ 281 h 281"/>
                <a:gd name="T14" fmla="*/ 251 w 251"/>
                <a:gd name="T15" fmla="*/ 149 h 281"/>
                <a:gd name="T16" fmla="*/ 251 w 251"/>
                <a:gd name="T17" fmla="*/ 0 h 281"/>
                <a:gd name="T18" fmla="*/ 182 w 251"/>
                <a:gd name="T19" fmla="*/ 0 h 281"/>
                <a:gd name="T20" fmla="*/ 182 w 251"/>
                <a:gd name="T21" fmla="*/ 15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 h="281">
                  <a:moveTo>
                    <a:pt x="182" y="154"/>
                  </a:moveTo>
                  <a:cubicBezTo>
                    <a:pt x="182" y="196"/>
                    <a:pt x="163" y="219"/>
                    <a:pt x="125" y="219"/>
                  </a:cubicBezTo>
                  <a:cubicBezTo>
                    <a:pt x="87" y="219"/>
                    <a:pt x="68" y="196"/>
                    <a:pt x="68" y="154"/>
                  </a:cubicBezTo>
                  <a:cubicBezTo>
                    <a:pt x="68" y="0"/>
                    <a:pt x="68" y="0"/>
                    <a:pt x="68" y="0"/>
                  </a:cubicBezTo>
                  <a:cubicBezTo>
                    <a:pt x="0" y="0"/>
                    <a:pt x="0" y="0"/>
                    <a:pt x="0" y="0"/>
                  </a:cubicBezTo>
                  <a:cubicBezTo>
                    <a:pt x="0" y="149"/>
                    <a:pt x="0" y="149"/>
                    <a:pt x="0" y="149"/>
                  </a:cubicBezTo>
                  <a:cubicBezTo>
                    <a:pt x="0" y="234"/>
                    <a:pt x="44" y="281"/>
                    <a:pt x="125" y="281"/>
                  </a:cubicBezTo>
                  <a:cubicBezTo>
                    <a:pt x="206" y="281"/>
                    <a:pt x="251" y="234"/>
                    <a:pt x="251" y="149"/>
                  </a:cubicBezTo>
                  <a:cubicBezTo>
                    <a:pt x="251" y="0"/>
                    <a:pt x="251" y="0"/>
                    <a:pt x="251" y="0"/>
                  </a:cubicBezTo>
                  <a:cubicBezTo>
                    <a:pt x="182" y="0"/>
                    <a:pt x="182" y="0"/>
                    <a:pt x="182" y="0"/>
                  </a:cubicBezTo>
                  <a:lnTo>
                    <a:pt x="18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sp>
          <p:nvSpPr>
            <p:cNvPr id="18" name="Freeform 10">
              <a:extLst>
                <a:ext uri="{FF2B5EF4-FFF2-40B4-BE49-F238E27FC236}">
                  <a16:creationId xmlns="" xmlns:a16="http://schemas.microsoft.com/office/drawing/2014/main" id="{5A83CB45-6383-2147-A182-17083739BAA1}"/>
                </a:ext>
              </a:extLst>
            </p:cNvPr>
            <p:cNvSpPr>
              <a:spLocks/>
            </p:cNvSpPr>
            <p:nvPr/>
          </p:nvSpPr>
          <p:spPr bwMode="auto">
            <a:xfrm>
              <a:off x="9309138" y="1716088"/>
              <a:ext cx="1579563" cy="1862137"/>
            </a:xfrm>
            <a:custGeom>
              <a:avLst/>
              <a:gdLst>
                <a:gd name="T0" fmla="*/ 156 w 243"/>
                <a:gd name="T1" fmla="*/ 115 h 286"/>
                <a:gd name="T2" fmla="*/ 78 w 243"/>
                <a:gd name="T3" fmla="*/ 80 h 286"/>
                <a:gd name="T4" fmla="*/ 121 w 243"/>
                <a:gd name="T5" fmla="*/ 59 h 286"/>
                <a:gd name="T6" fmla="*/ 216 w 243"/>
                <a:gd name="T7" fmla="*/ 81 h 286"/>
                <a:gd name="T8" fmla="*/ 237 w 243"/>
                <a:gd name="T9" fmla="*/ 25 h 286"/>
                <a:gd name="T10" fmla="*/ 122 w 243"/>
                <a:gd name="T11" fmla="*/ 0 h 286"/>
                <a:gd name="T12" fmla="*/ 11 w 243"/>
                <a:gd name="T13" fmla="*/ 82 h 286"/>
                <a:gd name="T14" fmla="*/ 109 w 243"/>
                <a:gd name="T15" fmla="*/ 168 h 286"/>
                <a:gd name="T16" fmla="*/ 174 w 243"/>
                <a:gd name="T17" fmla="*/ 202 h 286"/>
                <a:gd name="T18" fmla="*/ 130 w 243"/>
                <a:gd name="T19" fmla="*/ 226 h 286"/>
                <a:gd name="T20" fmla="*/ 20 w 243"/>
                <a:gd name="T21" fmla="*/ 199 h 286"/>
                <a:gd name="T22" fmla="*/ 0 w 243"/>
                <a:gd name="T23" fmla="*/ 257 h 286"/>
                <a:gd name="T24" fmla="*/ 132 w 243"/>
                <a:gd name="T25" fmla="*/ 286 h 286"/>
                <a:gd name="T26" fmla="*/ 243 w 243"/>
                <a:gd name="T27" fmla="*/ 200 h 286"/>
                <a:gd name="T28" fmla="*/ 156 w 243"/>
                <a:gd name="T29" fmla="*/ 11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86">
                  <a:moveTo>
                    <a:pt x="156" y="115"/>
                  </a:moveTo>
                  <a:cubicBezTo>
                    <a:pt x="92" y="99"/>
                    <a:pt x="78" y="98"/>
                    <a:pt x="78" y="80"/>
                  </a:cubicBezTo>
                  <a:cubicBezTo>
                    <a:pt x="78" y="65"/>
                    <a:pt x="94" y="59"/>
                    <a:pt x="121" y="59"/>
                  </a:cubicBezTo>
                  <a:cubicBezTo>
                    <a:pt x="157" y="59"/>
                    <a:pt x="195" y="67"/>
                    <a:pt x="216" y="81"/>
                  </a:cubicBezTo>
                  <a:cubicBezTo>
                    <a:pt x="237" y="25"/>
                    <a:pt x="237" y="25"/>
                    <a:pt x="237" y="25"/>
                  </a:cubicBezTo>
                  <a:cubicBezTo>
                    <a:pt x="210" y="10"/>
                    <a:pt x="169" y="0"/>
                    <a:pt x="122" y="0"/>
                  </a:cubicBezTo>
                  <a:cubicBezTo>
                    <a:pt x="51" y="0"/>
                    <a:pt x="11" y="35"/>
                    <a:pt x="11" y="82"/>
                  </a:cubicBezTo>
                  <a:cubicBezTo>
                    <a:pt x="11" y="133"/>
                    <a:pt x="41" y="154"/>
                    <a:pt x="109" y="168"/>
                  </a:cubicBezTo>
                  <a:cubicBezTo>
                    <a:pt x="162" y="180"/>
                    <a:pt x="174" y="187"/>
                    <a:pt x="174" y="202"/>
                  </a:cubicBezTo>
                  <a:cubicBezTo>
                    <a:pt x="174" y="218"/>
                    <a:pt x="159" y="226"/>
                    <a:pt x="130" y="226"/>
                  </a:cubicBezTo>
                  <a:cubicBezTo>
                    <a:pt x="88" y="226"/>
                    <a:pt x="51" y="215"/>
                    <a:pt x="20" y="199"/>
                  </a:cubicBezTo>
                  <a:cubicBezTo>
                    <a:pt x="0" y="257"/>
                    <a:pt x="0" y="257"/>
                    <a:pt x="0" y="257"/>
                  </a:cubicBezTo>
                  <a:cubicBezTo>
                    <a:pt x="33" y="275"/>
                    <a:pt x="82" y="286"/>
                    <a:pt x="132" y="286"/>
                  </a:cubicBezTo>
                  <a:cubicBezTo>
                    <a:pt x="201" y="286"/>
                    <a:pt x="243" y="254"/>
                    <a:pt x="243" y="200"/>
                  </a:cubicBezTo>
                  <a:cubicBezTo>
                    <a:pt x="243" y="157"/>
                    <a:pt x="215" y="129"/>
                    <a:pt x="156" y="1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a:p>
          </p:txBody>
        </p:sp>
      </p:grpSp>
    </p:spTree>
    <p:extLst>
      <p:ext uri="{BB962C8B-B14F-4D97-AF65-F5344CB8AC3E}">
        <p14:creationId xmlns:p14="http://schemas.microsoft.com/office/powerpoint/2010/main" val="5597929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2" r:id="rId3"/>
    <p:sldLayoutId id="2147483685" r:id="rId4"/>
    <p:sldLayoutId id="2147483664" r:id="rId5"/>
    <p:sldLayoutId id="2147483689" r:id="rId6"/>
    <p:sldLayoutId id="2147483686" r:id="rId7"/>
    <p:sldLayoutId id="2147483690" r:id="rId8"/>
    <p:sldLayoutId id="2147483692" r:id="rId9"/>
    <p:sldLayoutId id="2147483693" r:id="rId10"/>
    <p:sldLayoutId id="2147483694" r:id="rId11"/>
    <p:sldLayoutId id="2147483691" r:id="rId12"/>
    <p:sldLayoutId id="2147483688" r:id="rId13"/>
    <p:sldLayoutId id="2147483665" r:id="rId14"/>
    <p:sldLayoutId id="2147483666" r:id="rId15"/>
    <p:sldLayoutId id="2147483687" r:id="rId16"/>
    <p:sldLayoutId id="2147483667" r:id="rId17"/>
    <p:sldLayoutId id="2147483668" r:id="rId18"/>
    <p:sldLayoutId id="2147483669" r:id="rId19"/>
    <p:sldLayoutId id="2147483670" r:id="rId20"/>
    <p:sldLayoutId id="2147483677" r:id="rId21"/>
    <p:sldLayoutId id="2147483678" r:id="rId22"/>
    <p:sldLayoutId id="2147483679" r:id="rId23"/>
    <p:sldLayoutId id="2147483680" r:id="rId24"/>
  </p:sldLayoutIdLst>
  <p:hf hdr="0"/>
  <p:txStyles>
    <p:titleStyle>
      <a:lvl1pPr algn="l" defTabSz="914400" rtl="0" eaLnBrk="1" latinLnBrk="0" hangingPunct="1">
        <a:lnSpc>
          <a:spcPct val="110000"/>
        </a:lnSpc>
        <a:spcBef>
          <a:spcPct val="0"/>
        </a:spcBef>
        <a:buNone/>
        <a:defRPr sz="2500" kern="1200">
          <a:solidFill>
            <a:schemeClr val="tx2"/>
          </a:solidFill>
          <a:latin typeface="+mj-lt"/>
          <a:ea typeface="+mj-ea"/>
          <a:cs typeface="+mj-cs"/>
        </a:defRPr>
      </a:lvl1pPr>
    </p:titleStyle>
    <p:bodyStyle>
      <a:lvl1pPr marL="18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4">
          <p15:clr>
            <a:srgbClr val="F26B43"/>
          </p15:clr>
        </p15:guide>
        <p15:guide id="2" orient="horz" pos="981">
          <p15:clr>
            <a:srgbClr val="F26B43"/>
          </p15:clr>
        </p15:guide>
        <p15:guide id="3" orient="horz" pos="3725">
          <p15:clr>
            <a:srgbClr val="F26B43"/>
          </p15:clr>
        </p15:guide>
        <p15:guide id="4" pos="302">
          <p15:clr>
            <a:srgbClr val="F26B43"/>
          </p15:clr>
        </p15:guide>
        <p15:guide id="5" pos="737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5.jpe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W6q_TwoyThQ"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118.png"/><Relationship Id="rId4" Type="http://schemas.openxmlformats.org/officeDocument/2006/relationships/image" Target="../media/image121.png"/></Relationships>
</file>

<file path=ppt/slides/_rels/slide2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jpeg"/></Relationships>
</file>

<file path=ppt/slides/_rels/slide25.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38.png"/><Relationship Id="rId4"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jpeg"/></Relationships>
</file>

<file path=ppt/slides/_rels/slide3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png"/></Relationships>
</file>

<file path=ppt/slides/_rels/slide3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68.png"/><Relationship Id="rId4" Type="http://schemas.openxmlformats.org/officeDocument/2006/relationships/image" Target="../media/image167.jpeg"/></Relationships>
</file>

<file path=ppt/slides/_rels/slide3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70.png"/></Relationships>
</file>

<file path=ppt/slides/_rels/slide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73.png"/><Relationship Id="rId4" Type="http://schemas.openxmlformats.org/officeDocument/2006/relationships/image" Target="../media/image172.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hyperlink" Target="https://www.airbus.com/company/sustainability/airbus-foundation/discovery-space/kids/future-of-the-skies.html#Spa"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180.pn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png"/><Relationship Id="rId4" Type="http://schemas.openxmlformats.org/officeDocument/2006/relationships/image" Target="../media/image178.jpeg"/><Relationship Id="rId9" Type="http://schemas.openxmlformats.org/officeDocument/2006/relationships/image" Target="../media/image183.jpeg"/></Relationships>
</file>

<file path=ppt/slides/_rels/slide42.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41.png"/><Relationship Id="rId7" Type="http://schemas.openxmlformats.org/officeDocument/2006/relationships/image" Target="../media/image181.jpeg"/><Relationship Id="rId12" Type="http://schemas.openxmlformats.org/officeDocument/2006/relationships/image" Target="../media/image180.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184.pn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79.jpeg"/><Relationship Id="rId4" Type="http://schemas.openxmlformats.org/officeDocument/2006/relationships/image" Target="../media/image185.jpeg"/><Relationship Id="rId9" Type="http://schemas.openxmlformats.org/officeDocument/2006/relationships/image" Target="../media/image178.jpeg"/></Relationships>
</file>

<file path=ppt/slides/_rels/slide43.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hyperlink" Target="https://fly.airbus.com/airbus-colouring-book" TargetMode="External"/><Relationship Id="rId3" Type="http://schemas.openxmlformats.org/officeDocument/2006/relationships/hyperlink" Target="https://www.linkedin.com/organization-guest/company/airbus-defence-and-space?challengeId=AQHRvCoZs1O0ygAAAXO1EOGsNcEvfcwAjfebP1Co--OBAHYMzgX4Oy0v8om4X7JLfOUKy7yv0IlP9f6EnE3iuMJxTjrBhs0Qcg&amp;submissionId=59bf57bb-98cd-2716-b032-ac7c063cdb7f" TargetMode="External"/><Relationship Id="rId7" Type="http://schemas.openxmlformats.org/officeDocument/2006/relationships/hyperlink" Target="https://www.facebook.com/AirbusSpace/" TargetMode="External"/><Relationship Id="rId12" Type="http://schemas.openxmlformats.org/officeDocument/2006/relationships/image" Target="../media/image190.png"/><Relationship Id="rId2" Type="http://schemas.openxmlformats.org/officeDocument/2006/relationships/notesSlide" Target="../notesSlides/notesSlide43.xml"/><Relationship Id="rId16" Type="http://schemas.openxmlformats.org/officeDocument/2006/relationships/hyperlink" Target="https://metiers-du-spatial.com/" TargetMode="External"/><Relationship Id="rId1" Type="http://schemas.openxmlformats.org/officeDocument/2006/relationships/slideLayout" Target="../slideLayouts/slideLayout16.xml"/><Relationship Id="rId6" Type="http://schemas.openxmlformats.org/officeDocument/2006/relationships/image" Target="../media/image187.png"/><Relationship Id="rId11" Type="http://schemas.openxmlformats.org/officeDocument/2006/relationships/hyperlink" Target="https://twitter.com/airbusspace?lang=en" TargetMode="External"/><Relationship Id="rId5" Type="http://schemas.openxmlformats.org/officeDocument/2006/relationships/hyperlink" Target="https://www.instagram.com/airbus_space/" TargetMode="External"/><Relationship Id="rId15" Type="http://schemas.openxmlformats.org/officeDocument/2006/relationships/image" Target="../media/image192.png"/><Relationship Id="rId10" Type="http://schemas.openxmlformats.org/officeDocument/2006/relationships/image" Target="../media/image189.png"/><Relationship Id="rId4" Type="http://schemas.openxmlformats.org/officeDocument/2006/relationships/image" Target="../media/image186.png"/><Relationship Id="rId9" Type="http://schemas.openxmlformats.org/officeDocument/2006/relationships/hyperlink" Target="https://www.youtube.com/channel/UCJ1cS4hALCDHPnygfv6VOhQ" TargetMode="External"/><Relationship Id="rId14" Type="http://schemas.openxmlformats.org/officeDocument/2006/relationships/image" Target="../media/image191.png"/></Relationships>
</file>

<file path=ppt/slides/_rels/slide44.xml.rels><?xml version="1.0" encoding="UTF-8" standalone="yes"?>
<Relationships xmlns="http://schemas.openxmlformats.org/package/2006/relationships"><Relationship Id="rId3" Type="http://schemas.openxmlformats.org/officeDocument/2006/relationships/hyperlink" Target="http://www.flaticon.com/" TargetMode="External"/><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GB" dirty="0"/>
              <a:t>Name, job title</a:t>
            </a:r>
          </a:p>
          <a:p>
            <a:r>
              <a:rPr lang="en-GB" dirty="0"/>
              <a:t>DD Month YEAR</a:t>
            </a:r>
          </a:p>
        </p:txBody>
      </p:sp>
      <p:sp>
        <p:nvSpPr>
          <p:cNvPr id="4" name="Title 3"/>
          <p:cNvSpPr>
            <a:spLocks noGrp="1"/>
          </p:cNvSpPr>
          <p:nvPr>
            <p:ph type="ctrTitle"/>
          </p:nvPr>
        </p:nvSpPr>
        <p:spPr/>
        <p:txBody>
          <a:bodyPr/>
          <a:lstStyle/>
          <a:p>
            <a:r>
              <a:rPr lang="fr-FR" altLang="de-DE" dirty="0"/>
              <a:t>Semaine Mondiale de l'Espace</a:t>
            </a:r>
            <a:endParaRPr lang="en-GB" dirty="0"/>
          </a:p>
        </p:txBody>
      </p:sp>
      <p:sp>
        <p:nvSpPr>
          <p:cNvPr id="5" name="Subtitle 4"/>
          <p:cNvSpPr>
            <a:spLocks noGrp="1"/>
          </p:cNvSpPr>
          <p:nvPr>
            <p:ph type="subTitle" idx="1"/>
          </p:nvPr>
        </p:nvSpPr>
        <p:spPr/>
        <p:txBody>
          <a:bodyPr/>
          <a:lstStyle/>
          <a:p>
            <a:r>
              <a:rPr lang="en-GB" dirty="0" err="1" smtClean="0"/>
              <a:t>Découverte</a:t>
            </a:r>
            <a:r>
              <a:rPr lang="en-GB" dirty="0" smtClean="0"/>
              <a:t> de </a:t>
            </a:r>
            <a:r>
              <a:rPr lang="en-GB" dirty="0" err="1" smtClean="0"/>
              <a:t>l’Espace</a:t>
            </a:r>
            <a:endParaRPr lang="en-GB" dirty="0"/>
          </a:p>
        </p:txBody>
      </p:sp>
      <p:sp>
        <p:nvSpPr>
          <p:cNvPr id="2" name="ZoneTexte 1"/>
          <p:cNvSpPr txBox="1"/>
          <p:nvPr/>
        </p:nvSpPr>
        <p:spPr>
          <a:xfrm>
            <a:off x="10174778" y="4913175"/>
            <a:ext cx="1911927" cy="366255"/>
          </a:xfrm>
          <a:prstGeom prst="rect">
            <a:avLst/>
          </a:prstGeom>
          <a:solidFill>
            <a:srgbClr val="948AD1"/>
          </a:solidFill>
        </p:spPr>
        <p:txBody>
          <a:bodyPr wrap="square" rtlCol="0">
            <a:spAutoFit/>
          </a:bodyPr>
          <a:lstStyle/>
          <a:p>
            <a:pPr algn="ctr"/>
            <a:r>
              <a:rPr lang="fr-FR" dirty="0" smtClean="0">
                <a:solidFill>
                  <a:schemeClr val="bg1"/>
                </a:solidFill>
              </a:rPr>
              <a:t>Version internet</a:t>
            </a:r>
            <a:endParaRPr lang="fr-FR" dirty="0">
              <a:solidFill>
                <a:schemeClr val="bg1"/>
              </a:solidFill>
            </a:endParaRPr>
          </a:p>
        </p:txBody>
      </p:sp>
    </p:spTree>
    <p:extLst>
      <p:ext uri="{BB962C8B-B14F-4D97-AF65-F5344CB8AC3E}">
        <p14:creationId xmlns:p14="http://schemas.microsoft.com/office/powerpoint/2010/main" val="1584477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1" name="Groupe 10"/>
          <p:cNvGrpSpPr/>
          <p:nvPr/>
        </p:nvGrpSpPr>
        <p:grpSpPr>
          <a:xfrm>
            <a:off x="8807109" y="1245390"/>
            <a:ext cx="1427146" cy="1161767"/>
            <a:chOff x="9470595" y="2080827"/>
            <a:chExt cx="1427146" cy="1161767"/>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595" y="2080827"/>
              <a:ext cx="1008000" cy="1008000"/>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89741" y="2234594"/>
              <a:ext cx="1008000" cy="1008000"/>
            </a:xfrm>
            <a:prstGeom prst="rect">
              <a:avLst/>
            </a:prstGeom>
          </p:spPr>
        </p:pic>
      </p:grpSp>
      <p:grpSp>
        <p:nvGrpSpPr>
          <p:cNvPr id="48" name="Groupe 47"/>
          <p:cNvGrpSpPr/>
          <p:nvPr/>
        </p:nvGrpSpPr>
        <p:grpSpPr>
          <a:xfrm>
            <a:off x="8228995" y="2368768"/>
            <a:ext cx="2583374" cy="842988"/>
            <a:chOff x="8235669" y="2042890"/>
            <a:chExt cx="2583374" cy="842988"/>
          </a:xfrm>
        </p:grpSpPr>
        <p:sp>
          <p:nvSpPr>
            <p:cNvPr id="17" name="ZoneTexte 16"/>
            <p:cNvSpPr txBox="1"/>
            <p:nvPr/>
          </p:nvSpPr>
          <p:spPr>
            <a:xfrm>
              <a:off x="8357959" y="2042890"/>
              <a:ext cx="2338794" cy="646331"/>
            </a:xfrm>
            <a:prstGeom prst="rect">
              <a:avLst/>
            </a:prstGeom>
            <a:noFill/>
          </p:spPr>
          <p:txBody>
            <a:bodyPr wrap="square" rtlCol="0">
              <a:spAutoFit/>
            </a:bodyPr>
            <a:lstStyle/>
            <a:p>
              <a:pPr algn="ctr"/>
              <a:r>
                <a:rPr lang="fr-FR" dirty="0" smtClean="0">
                  <a:solidFill>
                    <a:schemeClr val="bg1"/>
                  </a:solidFill>
                </a:rPr>
                <a:t>Charge utile </a:t>
              </a:r>
            </a:p>
            <a:p>
              <a:pPr algn="ctr"/>
              <a:r>
                <a:rPr lang="fr-FR" dirty="0" smtClean="0">
                  <a:solidFill>
                    <a:schemeClr val="bg1"/>
                  </a:solidFill>
                </a:rPr>
                <a:t>(le but de la mission)</a:t>
              </a:r>
            </a:p>
          </p:txBody>
        </p:sp>
        <p:sp>
          <p:nvSpPr>
            <p:cNvPr id="22" name="ZoneTexte 21"/>
            <p:cNvSpPr txBox="1"/>
            <p:nvPr/>
          </p:nvSpPr>
          <p:spPr>
            <a:xfrm>
              <a:off x="8235669" y="2608879"/>
              <a:ext cx="2583374" cy="276999"/>
            </a:xfrm>
            <a:prstGeom prst="rect">
              <a:avLst/>
            </a:prstGeom>
            <a:noFill/>
          </p:spPr>
          <p:txBody>
            <a:bodyPr wrap="square" rtlCol="0">
              <a:spAutoFit/>
            </a:bodyPr>
            <a:lstStyle/>
            <a:p>
              <a:pPr algn="ctr"/>
              <a:r>
                <a:rPr lang="fr-FR" sz="1200" dirty="0" smtClean="0">
                  <a:solidFill>
                    <a:schemeClr val="bg1"/>
                  </a:solidFill>
                </a:rPr>
                <a:t>Ce qu’on emmène à destination</a:t>
              </a:r>
              <a:endParaRPr lang="fr-FR" sz="1200" dirty="0">
                <a:solidFill>
                  <a:schemeClr val="bg1"/>
                </a:solidFill>
              </a:endParaRPr>
            </a:p>
          </p:txBody>
        </p:sp>
      </p:grpSp>
      <p:pic>
        <p:nvPicPr>
          <p:cNvPr id="24" name="Imag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25" name="Imag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grpSp>
        <p:nvGrpSpPr>
          <p:cNvPr id="46" name="Groupe 45"/>
          <p:cNvGrpSpPr/>
          <p:nvPr/>
        </p:nvGrpSpPr>
        <p:grpSpPr>
          <a:xfrm>
            <a:off x="1791763" y="5556432"/>
            <a:ext cx="2178256" cy="596230"/>
            <a:chOff x="2618445" y="5089847"/>
            <a:chExt cx="2178256" cy="596230"/>
          </a:xfrm>
        </p:grpSpPr>
        <p:sp>
          <p:nvSpPr>
            <p:cNvPr id="26" name="ZoneTexte 25"/>
            <p:cNvSpPr txBox="1"/>
            <p:nvPr/>
          </p:nvSpPr>
          <p:spPr>
            <a:xfrm>
              <a:off x="2870875" y="5089847"/>
              <a:ext cx="1673397" cy="369332"/>
            </a:xfrm>
            <a:prstGeom prst="rect">
              <a:avLst/>
            </a:prstGeom>
            <a:noFill/>
          </p:spPr>
          <p:txBody>
            <a:bodyPr wrap="square" rtlCol="0">
              <a:spAutoFit/>
            </a:bodyPr>
            <a:lstStyle/>
            <a:p>
              <a:pPr algn="ctr"/>
              <a:r>
                <a:rPr lang="fr-FR" dirty="0" smtClean="0">
                  <a:solidFill>
                    <a:schemeClr val="bg1"/>
                  </a:solidFill>
                </a:rPr>
                <a:t>Carburant</a:t>
              </a:r>
            </a:p>
          </p:txBody>
        </p:sp>
        <p:sp>
          <p:nvSpPr>
            <p:cNvPr id="28" name="ZoneTexte 27"/>
            <p:cNvSpPr txBox="1"/>
            <p:nvPr/>
          </p:nvSpPr>
          <p:spPr>
            <a:xfrm>
              <a:off x="2618445" y="5409078"/>
              <a:ext cx="2178256" cy="276999"/>
            </a:xfrm>
            <a:prstGeom prst="rect">
              <a:avLst/>
            </a:prstGeom>
            <a:noFill/>
          </p:spPr>
          <p:txBody>
            <a:bodyPr wrap="square" rtlCol="0">
              <a:spAutoFit/>
            </a:bodyPr>
            <a:lstStyle/>
            <a:p>
              <a:pPr algn="ctr"/>
              <a:r>
                <a:rPr lang="fr-FR" sz="1200" dirty="0" smtClean="0">
                  <a:solidFill>
                    <a:schemeClr val="bg1"/>
                  </a:solidFill>
                </a:rPr>
                <a:t>Pour faire avancer la voiture</a:t>
              </a:r>
              <a:endParaRPr lang="fr-FR" sz="1200" dirty="0">
                <a:solidFill>
                  <a:schemeClr val="bg1"/>
                </a:solidFill>
              </a:endParaRPr>
            </a:p>
          </p:txBody>
        </p:sp>
      </p:grpSp>
      <p:grpSp>
        <p:nvGrpSpPr>
          <p:cNvPr id="47" name="Groupe 46"/>
          <p:cNvGrpSpPr/>
          <p:nvPr/>
        </p:nvGrpSpPr>
        <p:grpSpPr>
          <a:xfrm>
            <a:off x="1589204" y="2692499"/>
            <a:ext cx="2583374" cy="787105"/>
            <a:chOff x="2507673" y="1868292"/>
            <a:chExt cx="2583374" cy="787105"/>
          </a:xfrm>
        </p:grpSpPr>
        <p:sp>
          <p:nvSpPr>
            <p:cNvPr id="27" name="ZoneTexte 26"/>
            <p:cNvSpPr txBox="1"/>
            <p:nvPr/>
          </p:nvSpPr>
          <p:spPr>
            <a:xfrm>
              <a:off x="2527548" y="1868292"/>
              <a:ext cx="2543624" cy="369332"/>
            </a:xfrm>
            <a:prstGeom prst="rect">
              <a:avLst/>
            </a:prstGeom>
            <a:noFill/>
          </p:spPr>
          <p:txBody>
            <a:bodyPr wrap="square" rtlCol="0">
              <a:spAutoFit/>
            </a:bodyPr>
            <a:lstStyle/>
            <a:p>
              <a:pPr algn="ctr"/>
              <a:r>
                <a:rPr lang="fr-FR" dirty="0" smtClean="0">
                  <a:solidFill>
                    <a:schemeClr val="bg1"/>
                  </a:solidFill>
                </a:rPr>
                <a:t>Système de guidage</a:t>
              </a:r>
            </a:p>
          </p:txBody>
        </p:sp>
        <p:sp>
          <p:nvSpPr>
            <p:cNvPr id="29" name="ZoneTexte 28"/>
            <p:cNvSpPr txBox="1"/>
            <p:nvPr/>
          </p:nvSpPr>
          <p:spPr>
            <a:xfrm>
              <a:off x="2507673" y="2193732"/>
              <a:ext cx="2583374" cy="461665"/>
            </a:xfrm>
            <a:prstGeom prst="rect">
              <a:avLst/>
            </a:prstGeom>
            <a:noFill/>
          </p:spPr>
          <p:txBody>
            <a:bodyPr wrap="square" rtlCol="0">
              <a:spAutoFit/>
            </a:bodyPr>
            <a:lstStyle/>
            <a:p>
              <a:pPr algn="ctr"/>
              <a:r>
                <a:rPr lang="fr-FR" sz="1200" dirty="0" smtClean="0">
                  <a:solidFill>
                    <a:schemeClr val="bg1"/>
                  </a:solidFill>
                </a:rPr>
                <a:t>Pour localiser et guider la voiture dans la bonne direction </a:t>
              </a:r>
              <a:endParaRPr lang="fr-FR" sz="1200" dirty="0">
                <a:solidFill>
                  <a:schemeClr val="bg1"/>
                </a:solidFill>
              </a:endParaRPr>
            </a:p>
          </p:txBody>
        </p:sp>
      </p:grpSp>
      <p:grpSp>
        <p:nvGrpSpPr>
          <p:cNvPr id="45" name="Groupe 44"/>
          <p:cNvGrpSpPr/>
          <p:nvPr/>
        </p:nvGrpSpPr>
        <p:grpSpPr>
          <a:xfrm>
            <a:off x="8431554" y="5491719"/>
            <a:ext cx="2178256" cy="569962"/>
            <a:chOff x="8431185" y="5143914"/>
            <a:chExt cx="2178256" cy="569962"/>
          </a:xfrm>
        </p:grpSpPr>
        <p:sp>
          <p:nvSpPr>
            <p:cNvPr id="23" name="ZoneTexte 22"/>
            <p:cNvSpPr txBox="1"/>
            <p:nvPr/>
          </p:nvSpPr>
          <p:spPr>
            <a:xfrm>
              <a:off x="8722043" y="5143914"/>
              <a:ext cx="1596540" cy="369332"/>
            </a:xfrm>
            <a:prstGeom prst="rect">
              <a:avLst/>
            </a:prstGeom>
            <a:noFill/>
          </p:spPr>
          <p:txBody>
            <a:bodyPr wrap="square" rtlCol="0">
              <a:spAutoFit/>
            </a:bodyPr>
            <a:lstStyle/>
            <a:p>
              <a:pPr algn="ctr"/>
              <a:r>
                <a:rPr lang="fr-FR" dirty="0">
                  <a:solidFill>
                    <a:schemeClr val="bg1"/>
                  </a:solidFill>
                </a:rPr>
                <a:t>S</a:t>
              </a:r>
              <a:r>
                <a:rPr lang="fr-FR" dirty="0" smtClean="0">
                  <a:solidFill>
                    <a:schemeClr val="bg1"/>
                  </a:solidFill>
                </a:rPr>
                <a:t>tructure</a:t>
              </a:r>
            </a:p>
          </p:txBody>
        </p:sp>
        <p:sp>
          <p:nvSpPr>
            <p:cNvPr id="44" name="ZoneTexte 43"/>
            <p:cNvSpPr txBox="1"/>
            <p:nvPr/>
          </p:nvSpPr>
          <p:spPr>
            <a:xfrm>
              <a:off x="8431185" y="5436877"/>
              <a:ext cx="2178256" cy="276999"/>
            </a:xfrm>
            <a:prstGeom prst="rect">
              <a:avLst/>
            </a:prstGeom>
            <a:noFill/>
          </p:spPr>
          <p:txBody>
            <a:bodyPr wrap="square" rtlCol="0">
              <a:spAutoFit/>
            </a:bodyPr>
            <a:lstStyle/>
            <a:p>
              <a:pPr algn="ctr"/>
              <a:r>
                <a:rPr lang="fr-FR" sz="1200" dirty="0" smtClean="0">
                  <a:solidFill>
                    <a:schemeClr val="bg1"/>
                  </a:solidFill>
                </a:rPr>
                <a:t>Pour tout contenir</a:t>
              </a:r>
              <a:endParaRPr lang="fr-FR" sz="1200" dirty="0">
                <a:solidFill>
                  <a:schemeClr val="bg1"/>
                </a:solidFill>
              </a:endParaRPr>
            </a:p>
          </p:txBody>
        </p:sp>
      </p:grpSp>
      <p:pic>
        <p:nvPicPr>
          <p:cNvPr id="50" name="Image 49"/>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4511748" y="2061474"/>
            <a:ext cx="3168504" cy="3168504"/>
          </a:xfrm>
          <a:prstGeom prst="rect">
            <a:avLst/>
          </a:prstGeom>
        </p:spPr>
      </p:pic>
      <p:sp>
        <p:nvSpPr>
          <p:cNvPr id="30" name="ZoneTexte 29"/>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Comment marche un lanceur ?</a:t>
            </a:r>
            <a:endParaRPr lang="fr-FR" sz="2000" dirty="0">
              <a:solidFill>
                <a:schemeClr val="bg1"/>
              </a:solidFill>
            </a:endParaRPr>
          </a:p>
        </p:txBody>
      </p:sp>
      <p:pic>
        <p:nvPicPr>
          <p:cNvPr id="3" name="Imag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Tree>
    <p:extLst>
      <p:ext uri="{BB962C8B-B14F-4D97-AF65-F5344CB8AC3E}">
        <p14:creationId xmlns:p14="http://schemas.microsoft.com/office/powerpoint/2010/main" val="1544650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7127" y="652360"/>
            <a:ext cx="1337746" cy="561853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8772" y="1395482"/>
            <a:ext cx="1008000" cy="1008000"/>
          </a:xfrm>
          <a:prstGeom prst="rect">
            <a:avLst/>
          </a:prstGeom>
        </p:spPr>
      </p:pic>
      <p:sp>
        <p:nvSpPr>
          <p:cNvPr id="30" name="Arc 29"/>
          <p:cNvSpPr/>
          <p:nvPr/>
        </p:nvSpPr>
        <p:spPr>
          <a:xfrm flipV="1">
            <a:off x="3228283" y="1318949"/>
            <a:ext cx="4248842" cy="1352507"/>
          </a:xfrm>
          <a:prstGeom prst="arc">
            <a:avLst>
              <a:gd name="adj1" fmla="val 11797881"/>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flipH="1">
            <a:off x="4775328" y="1787224"/>
            <a:ext cx="4147292" cy="1352507"/>
          </a:xfrm>
          <a:prstGeom prst="arc">
            <a:avLst>
              <a:gd name="adj1" fmla="val 11567728"/>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p:cNvSpPr/>
          <p:nvPr/>
        </p:nvSpPr>
        <p:spPr>
          <a:xfrm rot="525814">
            <a:off x="3310398" y="4256288"/>
            <a:ext cx="3583129" cy="1352507"/>
          </a:xfrm>
          <a:prstGeom prst="arc">
            <a:avLst>
              <a:gd name="adj1" fmla="val 11306426"/>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Comment marche un lanceur ?</a:t>
            </a:r>
            <a:endParaRPr lang="fr-FR" sz="2000" dirty="0">
              <a:solidFill>
                <a:schemeClr val="bg1"/>
              </a:solidFill>
            </a:endParaRPr>
          </a:p>
        </p:txBody>
      </p:sp>
      <p:grpSp>
        <p:nvGrpSpPr>
          <p:cNvPr id="44" name="Groupe 43"/>
          <p:cNvGrpSpPr/>
          <p:nvPr/>
        </p:nvGrpSpPr>
        <p:grpSpPr>
          <a:xfrm>
            <a:off x="1791763" y="5556432"/>
            <a:ext cx="2178256" cy="596230"/>
            <a:chOff x="2618445" y="5089847"/>
            <a:chExt cx="2178256" cy="596230"/>
          </a:xfrm>
        </p:grpSpPr>
        <p:sp>
          <p:nvSpPr>
            <p:cNvPr id="45" name="ZoneTexte 44"/>
            <p:cNvSpPr txBox="1"/>
            <p:nvPr/>
          </p:nvSpPr>
          <p:spPr>
            <a:xfrm>
              <a:off x="2870875" y="5089847"/>
              <a:ext cx="1673397" cy="369332"/>
            </a:xfrm>
            <a:prstGeom prst="rect">
              <a:avLst/>
            </a:prstGeom>
            <a:noFill/>
          </p:spPr>
          <p:txBody>
            <a:bodyPr wrap="square" rtlCol="0">
              <a:spAutoFit/>
            </a:bodyPr>
            <a:lstStyle/>
            <a:p>
              <a:pPr algn="ctr"/>
              <a:r>
                <a:rPr lang="fr-FR" dirty="0" smtClean="0">
                  <a:solidFill>
                    <a:schemeClr val="bg1"/>
                  </a:solidFill>
                </a:rPr>
                <a:t>Carburant</a:t>
              </a:r>
            </a:p>
          </p:txBody>
        </p:sp>
        <p:sp>
          <p:nvSpPr>
            <p:cNvPr id="46" name="ZoneTexte 45"/>
            <p:cNvSpPr txBox="1"/>
            <p:nvPr/>
          </p:nvSpPr>
          <p:spPr>
            <a:xfrm>
              <a:off x="2618445" y="5409078"/>
              <a:ext cx="2178256" cy="276999"/>
            </a:xfrm>
            <a:prstGeom prst="rect">
              <a:avLst/>
            </a:prstGeom>
            <a:noFill/>
          </p:spPr>
          <p:txBody>
            <a:bodyPr wrap="square" rtlCol="0">
              <a:spAutoFit/>
            </a:bodyPr>
            <a:lstStyle/>
            <a:p>
              <a:pPr algn="ctr"/>
              <a:r>
                <a:rPr lang="fr-FR" sz="1200" dirty="0" smtClean="0">
                  <a:solidFill>
                    <a:schemeClr val="bg1"/>
                  </a:solidFill>
                </a:rPr>
                <a:t>Pour faire avancer la fusée</a:t>
              </a:r>
              <a:endParaRPr lang="fr-FR" sz="1200" dirty="0">
                <a:solidFill>
                  <a:schemeClr val="bg1"/>
                </a:solidFill>
              </a:endParaRPr>
            </a:p>
          </p:txBody>
        </p:sp>
      </p:grpSp>
      <p:grpSp>
        <p:nvGrpSpPr>
          <p:cNvPr id="55" name="Groupe 54"/>
          <p:cNvGrpSpPr/>
          <p:nvPr/>
        </p:nvGrpSpPr>
        <p:grpSpPr>
          <a:xfrm>
            <a:off x="1589204" y="2692499"/>
            <a:ext cx="2583374" cy="787105"/>
            <a:chOff x="2507673" y="1868292"/>
            <a:chExt cx="2583374" cy="787105"/>
          </a:xfrm>
        </p:grpSpPr>
        <p:sp>
          <p:nvSpPr>
            <p:cNvPr id="56" name="ZoneTexte 55"/>
            <p:cNvSpPr txBox="1"/>
            <p:nvPr/>
          </p:nvSpPr>
          <p:spPr>
            <a:xfrm>
              <a:off x="2527548" y="1868292"/>
              <a:ext cx="2543624" cy="369332"/>
            </a:xfrm>
            <a:prstGeom prst="rect">
              <a:avLst/>
            </a:prstGeom>
            <a:noFill/>
          </p:spPr>
          <p:txBody>
            <a:bodyPr wrap="square" rtlCol="0">
              <a:spAutoFit/>
            </a:bodyPr>
            <a:lstStyle/>
            <a:p>
              <a:pPr algn="ctr"/>
              <a:r>
                <a:rPr lang="fr-FR" dirty="0" smtClean="0">
                  <a:solidFill>
                    <a:schemeClr val="bg1"/>
                  </a:solidFill>
                </a:rPr>
                <a:t>Système de guidage</a:t>
              </a:r>
            </a:p>
          </p:txBody>
        </p:sp>
        <p:sp>
          <p:nvSpPr>
            <p:cNvPr id="57" name="ZoneTexte 56"/>
            <p:cNvSpPr txBox="1"/>
            <p:nvPr/>
          </p:nvSpPr>
          <p:spPr>
            <a:xfrm>
              <a:off x="2507673" y="2193732"/>
              <a:ext cx="2583374" cy="461665"/>
            </a:xfrm>
            <a:prstGeom prst="rect">
              <a:avLst/>
            </a:prstGeom>
            <a:noFill/>
          </p:spPr>
          <p:txBody>
            <a:bodyPr wrap="square" rtlCol="0">
              <a:spAutoFit/>
            </a:bodyPr>
            <a:lstStyle/>
            <a:p>
              <a:pPr algn="ctr"/>
              <a:r>
                <a:rPr lang="fr-FR" sz="1200" dirty="0" smtClean="0">
                  <a:solidFill>
                    <a:schemeClr val="bg1"/>
                  </a:solidFill>
                </a:rPr>
                <a:t>Pour localiser et guider la fusée dans la bonne direction </a:t>
              </a:r>
              <a:endParaRPr lang="fr-FR" sz="1200" dirty="0">
                <a:solidFill>
                  <a:schemeClr val="bg1"/>
                </a:solidFill>
              </a:endParaRPr>
            </a:p>
          </p:txBody>
        </p:sp>
      </p:grpSp>
      <p:grpSp>
        <p:nvGrpSpPr>
          <p:cNvPr id="58" name="Groupe 57"/>
          <p:cNvGrpSpPr/>
          <p:nvPr/>
        </p:nvGrpSpPr>
        <p:grpSpPr>
          <a:xfrm>
            <a:off x="8431554" y="5491719"/>
            <a:ext cx="2178256" cy="569962"/>
            <a:chOff x="8431185" y="5143914"/>
            <a:chExt cx="2178256" cy="569962"/>
          </a:xfrm>
        </p:grpSpPr>
        <p:sp>
          <p:nvSpPr>
            <p:cNvPr id="59" name="ZoneTexte 58"/>
            <p:cNvSpPr txBox="1"/>
            <p:nvPr/>
          </p:nvSpPr>
          <p:spPr>
            <a:xfrm>
              <a:off x="8722043" y="5143914"/>
              <a:ext cx="1596540" cy="369332"/>
            </a:xfrm>
            <a:prstGeom prst="rect">
              <a:avLst/>
            </a:prstGeom>
            <a:noFill/>
          </p:spPr>
          <p:txBody>
            <a:bodyPr wrap="square" rtlCol="0">
              <a:spAutoFit/>
            </a:bodyPr>
            <a:lstStyle/>
            <a:p>
              <a:pPr algn="ctr"/>
              <a:r>
                <a:rPr lang="fr-FR" dirty="0">
                  <a:solidFill>
                    <a:schemeClr val="bg1"/>
                  </a:solidFill>
                </a:rPr>
                <a:t>S</a:t>
              </a:r>
              <a:r>
                <a:rPr lang="fr-FR" dirty="0" smtClean="0">
                  <a:solidFill>
                    <a:schemeClr val="bg1"/>
                  </a:solidFill>
                </a:rPr>
                <a:t>tructure</a:t>
              </a:r>
            </a:p>
          </p:txBody>
        </p:sp>
        <p:sp>
          <p:nvSpPr>
            <p:cNvPr id="60" name="ZoneTexte 59"/>
            <p:cNvSpPr txBox="1"/>
            <p:nvPr/>
          </p:nvSpPr>
          <p:spPr>
            <a:xfrm>
              <a:off x="8431185" y="5436877"/>
              <a:ext cx="2178256" cy="276999"/>
            </a:xfrm>
            <a:prstGeom prst="rect">
              <a:avLst/>
            </a:prstGeom>
            <a:noFill/>
          </p:spPr>
          <p:txBody>
            <a:bodyPr wrap="square" rtlCol="0">
              <a:spAutoFit/>
            </a:bodyPr>
            <a:lstStyle/>
            <a:p>
              <a:pPr algn="ctr"/>
              <a:r>
                <a:rPr lang="fr-FR" sz="1200" dirty="0" smtClean="0">
                  <a:solidFill>
                    <a:schemeClr val="bg1"/>
                  </a:solidFill>
                </a:rPr>
                <a:t>Pour tout contenir</a:t>
              </a:r>
              <a:endParaRPr lang="fr-FR" sz="1200" dirty="0">
                <a:solidFill>
                  <a:schemeClr val="bg1"/>
                </a:solidFill>
              </a:endParaRPr>
            </a:p>
          </p:txBody>
        </p:sp>
      </p:grpSp>
      <p:grpSp>
        <p:nvGrpSpPr>
          <p:cNvPr id="62" name="Groupe 61"/>
          <p:cNvGrpSpPr/>
          <p:nvPr/>
        </p:nvGrpSpPr>
        <p:grpSpPr>
          <a:xfrm>
            <a:off x="8228995" y="2368768"/>
            <a:ext cx="2583374" cy="842988"/>
            <a:chOff x="8235669" y="2042890"/>
            <a:chExt cx="2583374" cy="842988"/>
          </a:xfrm>
        </p:grpSpPr>
        <p:sp>
          <p:nvSpPr>
            <p:cNvPr id="63" name="ZoneTexte 62"/>
            <p:cNvSpPr txBox="1"/>
            <p:nvPr/>
          </p:nvSpPr>
          <p:spPr>
            <a:xfrm>
              <a:off x="8357959" y="2042890"/>
              <a:ext cx="2338794" cy="646331"/>
            </a:xfrm>
            <a:prstGeom prst="rect">
              <a:avLst/>
            </a:prstGeom>
            <a:noFill/>
          </p:spPr>
          <p:txBody>
            <a:bodyPr wrap="square" rtlCol="0">
              <a:spAutoFit/>
            </a:bodyPr>
            <a:lstStyle/>
            <a:p>
              <a:pPr algn="ctr"/>
              <a:r>
                <a:rPr lang="fr-FR" dirty="0" smtClean="0">
                  <a:solidFill>
                    <a:schemeClr val="bg1"/>
                  </a:solidFill>
                </a:rPr>
                <a:t>Charge utile </a:t>
              </a:r>
            </a:p>
            <a:p>
              <a:pPr algn="ctr"/>
              <a:r>
                <a:rPr lang="fr-FR" dirty="0" smtClean="0">
                  <a:solidFill>
                    <a:schemeClr val="bg1"/>
                  </a:solidFill>
                </a:rPr>
                <a:t>(le but de la mission)</a:t>
              </a:r>
            </a:p>
          </p:txBody>
        </p:sp>
        <p:sp>
          <p:nvSpPr>
            <p:cNvPr id="64" name="ZoneTexte 63"/>
            <p:cNvSpPr txBox="1"/>
            <p:nvPr/>
          </p:nvSpPr>
          <p:spPr>
            <a:xfrm>
              <a:off x="8235669" y="2608879"/>
              <a:ext cx="2583374" cy="276999"/>
            </a:xfrm>
            <a:prstGeom prst="rect">
              <a:avLst/>
            </a:prstGeom>
            <a:noFill/>
          </p:spPr>
          <p:txBody>
            <a:bodyPr wrap="square" rtlCol="0">
              <a:spAutoFit/>
            </a:bodyPr>
            <a:lstStyle/>
            <a:p>
              <a:pPr algn="ctr"/>
              <a:r>
                <a:rPr lang="fr-FR" sz="1200" dirty="0" smtClean="0">
                  <a:solidFill>
                    <a:schemeClr val="bg1"/>
                  </a:solidFill>
                </a:rPr>
                <a:t>Ce qu’on emmène à destination</a:t>
              </a:r>
              <a:endParaRPr lang="fr-FR" sz="1200" dirty="0">
                <a:solidFill>
                  <a:schemeClr val="bg1"/>
                </a:solidFill>
              </a:endParaRPr>
            </a:p>
          </p:txBody>
        </p:sp>
      </p:grpSp>
      <p:pic>
        <p:nvPicPr>
          <p:cNvPr id="34" name="Imag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35" name="Image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pic>
        <p:nvPicPr>
          <p:cNvPr id="38" name="Imag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Tree>
    <p:extLst>
      <p:ext uri="{BB962C8B-B14F-4D97-AF65-F5344CB8AC3E}">
        <p14:creationId xmlns:p14="http://schemas.microsoft.com/office/powerpoint/2010/main" val="191394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7127" y="652360"/>
            <a:ext cx="1337746" cy="5618534"/>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8772" y="1395482"/>
            <a:ext cx="1008000" cy="1008000"/>
          </a:xfrm>
          <a:prstGeom prst="rect">
            <a:avLst/>
          </a:prstGeom>
        </p:spPr>
      </p:pic>
      <p:sp>
        <p:nvSpPr>
          <p:cNvPr id="30" name="Arc 29"/>
          <p:cNvSpPr/>
          <p:nvPr/>
        </p:nvSpPr>
        <p:spPr>
          <a:xfrm flipV="1">
            <a:off x="3228283" y="1318949"/>
            <a:ext cx="4248842" cy="1352507"/>
          </a:xfrm>
          <a:prstGeom prst="arc">
            <a:avLst>
              <a:gd name="adj1" fmla="val 11797881"/>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flipH="1">
            <a:off x="4775328" y="1787224"/>
            <a:ext cx="4147292" cy="1352507"/>
          </a:xfrm>
          <a:prstGeom prst="arc">
            <a:avLst>
              <a:gd name="adj1" fmla="val 11567728"/>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Arc 31"/>
          <p:cNvSpPr/>
          <p:nvPr/>
        </p:nvSpPr>
        <p:spPr>
          <a:xfrm rot="525814">
            <a:off x="3310398" y="4256288"/>
            <a:ext cx="3583129" cy="1352507"/>
          </a:xfrm>
          <a:prstGeom prst="arc">
            <a:avLst>
              <a:gd name="adj1" fmla="val 11306426"/>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ZoneTexte 25"/>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Comment marche un lanceur ?</a:t>
            </a:r>
            <a:endParaRPr lang="fr-FR" sz="2000" dirty="0">
              <a:solidFill>
                <a:schemeClr val="bg1"/>
              </a:solidFill>
            </a:endParaRPr>
          </a:p>
        </p:txBody>
      </p:sp>
      <p:grpSp>
        <p:nvGrpSpPr>
          <p:cNvPr id="44" name="Groupe 43"/>
          <p:cNvGrpSpPr/>
          <p:nvPr/>
        </p:nvGrpSpPr>
        <p:grpSpPr>
          <a:xfrm>
            <a:off x="1791763" y="5556432"/>
            <a:ext cx="2178256" cy="596230"/>
            <a:chOff x="2618445" y="5089847"/>
            <a:chExt cx="2178256" cy="596230"/>
          </a:xfrm>
        </p:grpSpPr>
        <p:sp>
          <p:nvSpPr>
            <p:cNvPr id="45" name="ZoneTexte 44"/>
            <p:cNvSpPr txBox="1"/>
            <p:nvPr/>
          </p:nvSpPr>
          <p:spPr>
            <a:xfrm>
              <a:off x="2870875" y="5089847"/>
              <a:ext cx="1673397" cy="369332"/>
            </a:xfrm>
            <a:prstGeom prst="rect">
              <a:avLst/>
            </a:prstGeom>
            <a:noFill/>
          </p:spPr>
          <p:txBody>
            <a:bodyPr wrap="square" rtlCol="0">
              <a:spAutoFit/>
            </a:bodyPr>
            <a:lstStyle/>
            <a:p>
              <a:pPr algn="ctr"/>
              <a:r>
                <a:rPr lang="fr-FR" dirty="0" smtClean="0">
                  <a:solidFill>
                    <a:schemeClr val="bg1"/>
                  </a:solidFill>
                </a:rPr>
                <a:t>Carburant</a:t>
              </a:r>
            </a:p>
          </p:txBody>
        </p:sp>
        <p:sp>
          <p:nvSpPr>
            <p:cNvPr id="46" name="ZoneTexte 45"/>
            <p:cNvSpPr txBox="1"/>
            <p:nvPr/>
          </p:nvSpPr>
          <p:spPr>
            <a:xfrm>
              <a:off x="2618445" y="5409078"/>
              <a:ext cx="2178256" cy="276999"/>
            </a:xfrm>
            <a:prstGeom prst="rect">
              <a:avLst/>
            </a:prstGeom>
            <a:noFill/>
          </p:spPr>
          <p:txBody>
            <a:bodyPr wrap="square" rtlCol="0">
              <a:spAutoFit/>
            </a:bodyPr>
            <a:lstStyle/>
            <a:p>
              <a:pPr algn="ctr"/>
              <a:r>
                <a:rPr lang="fr-FR" sz="1200" dirty="0" smtClean="0">
                  <a:solidFill>
                    <a:schemeClr val="bg1"/>
                  </a:solidFill>
                </a:rPr>
                <a:t>Pour faire avancer la fusée</a:t>
              </a:r>
              <a:endParaRPr lang="fr-FR" sz="1200" dirty="0">
                <a:solidFill>
                  <a:schemeClr val="bg1"/>
                </a:solidFill>
              </a:endParaRPr>
            </a:p>
          </p:txBody>
        </p:sp>
      </p:grpSp>
      <p:grpSp>
        <p:nvGrpSpPr>
          <p:cNvPr id="55" name="Groupe 54"/>
          <p:cNvGrpSpPr/>
          <p:nvPr/>
        </p:nvGrpSpPr>
        <p:grpSpPr>
          <a:xfrm>
            <a:off x="1589204" y="2692499"/>
            <a:ext cx="2583374" cy="787105"/>
            <a:chOff x="2507673" y="1868292"/>
            <a:chExt cx="2583374" cy="787105"/>
          </a:xfrm>
        </p:grpSpPr>
        <p:sp>
          <p:nvSpPr>
            <p:cNvPr id="56" name="ZoneTexte 55"/>
            <p:cNvSpPr txBox="1"/>
            <p:nvPr/>
          </p:nvSpPr>
          <p:spPr>
            <a:xfrm>
              <a:off x="2527548" y="1868292"/>
              <a:ext cx="2543624" cy="369332"/>
            </a:xfrm>
            <a:prstGeom prst="rect">
              <a:avLst/>
            </a:prstGeom>
            <a:noFill/>
          </p:spPr>
          <p:txBody>
            <a:bodyPr wrap="square" rtlCol="0">
              <a:spAutoFit/>
            </a:bodyPr>
            <a:lstStyle/>
            <a:p>
              <a:pPr algn="ctr"/>
              <a:r>
                <a:rPr lang="fr-FR" dirty="0" smtClean="0">
                  <a:solidFill>
                    <a:schemeClr val="bg1"/>
                  </a:solidFill>
                </a:rPr>
                <a:t>Système de guidage</a:t>
              </a:r>
            </a:p>
          </p:txBody>
        </p:sp>
        <p:sp>
          <p:nvSpPr>
            <p:cNvPr id="57" name="ZoneTexte 56"/>
            <p:cNvSpPr txBox="1"/>
            <p:nvPr/>
          </p:nvSpPr>
          <p:spPr>
            <a:xfrm>
              <a:off x="2507673" y="2193732"/>
              <a:ext cx="2583374" cy="461665"/>
            </a:xfrm>
            <a:prstGeom prst="rect">
              <a:avLst/>
            </a:prstGeom>
            <a:noFill/>
          </p:spPr>
          <p:txBody>
            <a:bodyPr wrap="square" rtlCol="0">
              <a:spAutoFit/>
            </a:bodyPr>
            <a:lstStyle/>
            <a:p>
              <a:pPr algn="ctr"/>
              <a:r>
                <a:rPr lang="fr-FR" sz="1200" dirty="0" smtClean="0">
                  <a:solidFill>
                    <a:schemeClr val="bg1"/>
                  </a:solidFill>
                </a:rPr>
                <a:t>Pour localiser et guider la fusée dans la bonne direction </a:t>
              </a:r>
              <a:endParaRPr lang="fr-FR" sz="1200" dirty="0">
                <a:solidFill>
                  <a:schemeClr val="bg1"/>
                </a:solidFill>
              </a:endParaRPr>
            </a:p>
          </p:txBody>
        </p:sp>
      </p:grpSp>
      <p:grpSp>
        <p:nvGrpSpPr>
          <p:cNvPr id="58" name="Groupe 57"/>
          <p:cNvGrpSpPr/>
          <p:nvPr/>
        </p:nvGrpSpPr>
        <p:grpSpPr>
          <a:xfrm>
            <a:off x="8431554" y="5491719"/>
            <a:ext cx="2178256" cy="569962"/>
            <a:chOff x="8431185" y="5143914"/>
            <a:chExt cx="2178256" cy="569962"/>
          </a:xfrm>
        </p:grpSpPr>
        <p:sp>
          <p:nvSpPr>
            <p:cNvPr id="59" name="ZoneTexte 58"/>
            <p:cNvSpPr txBox="1"/>
            <p:nvPr/>
          </p:nvSpPr>
          <p:spPr>
            <a:xfrm>
              <a:off x="8722043" y="5143914"/>
              <a:ext cx="1596540" cy="369332"/>
            </a:xfrm>
            <a:prstGeom prst="rect">
              <a:avLst/>
            </a:prstGeom>
            <a:noFill/>
          </p:spPr>
          <p:txBody>
            <a:bodyPr wrap="square" rtlCol="0">
              <a:spAutoFit/>
            </a:bodyPr>
            <a:lstStyle/>
            <a:p>
              <a:pPr algn="ctr"/>
              <a:r>
                <a:rPr lang="fr-FR" dirty="0">
                  <a:solidFill>
                    <a:schemeClr val="bg1"/>
                  </a:solidFill>
                </a:rPr>
                <a:t>S</a:t>
              </a:r>
              <a:r>
                <a:rPr lang="fr-FR" dirty="0" smtClean="0">
                  <a:solidFill>
                    <a:schemeClr val="bg1"/>
                  </a:solidFill>
                </a:rPr>
                <a:t>tructure</a:t>
              </a:r>
            </a:p>
          </p:txBody>
        </p:sp>
        <p:sp>
          <p:nvSpPr>
            <p:cNvPr id="60" name="ZoneTexte 59"/>
            <p:cNvSpPr txBox="1"/>
            <p:nvPr/>
          </p:nvSpPr>
          <p:spPr>
            <a:xfrm>
              <a:off x="8431185" y="5436877"/>
              <a:ext cx="2178256" cy="276999"/>
            </a:xfrm>
            <a:prstGeom prst="rect">
              <a:avLst/>
            </a:prstGeom>
            <a:noFill/>
          </p:spPr>
          <p:txBody>
            <a:bodyPr wrap="square" rtlCol="0">
              <a:spAutoFit/>
            </a:bodyPr>
            <a:lstStyle/>
            <a:p>
              <a:pPr algn="ctr"/>
              <a:r>
                <a:rPr lang="fr-FR" sz="1200" dirty="0" smtClean="0">
                  <a:solidFill>
                    <a:schemeClr val="bg1"/>
                  </a:solidFill>
                </a:rPr>
                <a:t>Pour tout contenir</a:t>
              </a:r>
              <a:endParaRPr lang="fr-FR" sz="1200" dirty="0">
                <a:solidFill>
                  <a:schemeClr val="bg1"/>
                </a:solidFill>
              </a:endParaRPr>
            </a:p>
          </p:txBody>
        </p:sp>
      </p:grpSp>
      <p:grpSp>
        <p:nvGrpSpPr>
          <p:cNvPr id="62" name="Groupe 61"/>
          <p:cNvGrpSpPr/>
          <p:nvPr/>
        </p:nvGrpSpPr>
        <p:grpSpPr>
          <a:xfrm>
            <a:off x="8228995" y="2368768"/>
            <a:ext cx="2583374" cy="842988"/>
            <a:chOff x="8235669" y="2042890"/>
            <a:chExt cx="2583374" cy="842988"/>
          </a:xfrm>
        </p:grpSpPr>
        <p:sp>
          <p:nvSpPr>
            <p:cNvPr id="63" name="ZoneTexte 62"/>
            <p:cNvSpPr txBox="1"/>
            <p:nvPr/>
          </p:nvSpPr>
          <p:spPr>
            <a:xfrm>
              <a:off x="8357959" y="2042890"/>
              <a:ext cx="2338794" cy="646331"/>
            </a:xfrm>
            <a:prstGeom prst="rect">
              <a:avLst/>
            </a:prstGeom>
            <a:noFill/>
          </p:spPr>
          <p:txBody>
            <a:bodyPr wrap="square" rtlCol="0">
              <a:spAutoFit/>
            </a:bodyPr>
            <a:lstStyle/>
            <a:p>
              <a:pPr algn="ctr"/>
              <a:r>
                <a:rPr lang="fr-FR" dirty="0" smtClean="0">
                  <a:solidFill>
                    <a:schemeClr val="bg1"/>
                  </a:solidFill>
                </a:rPr>
                <a:t>Charge utile </a:t>
              </a:r>
            </a:p>
            <a:p>
              <a:pPr algn="ctr"/>
              <a:r>
                <a:rPr lang="fr-FR" dirty="0" smtClean="0">
                  <a:solidFill>
                    <a:schemeClr val="bg1"/>
                  </a:solidFill>
                </a:rPr>
                <a:t>(le but de la mission)</a:t>
              </a:r>
            </a:p>
          </p:txBody>
        </p:sp>
        <p:sp>
          <p:nvSpPr>
            <p:cNvPr id="64" name="ZoneTexte 63"/>
            <p:cNvSpPr txBox="1"/>
            <p:nvPr/>
          </p:nvSpPr>
          <p:spPr>
            <a:xfrm>
              <a:off x="8235669" y="2608879"/>
              <a:ext cx="2583374" cy="276999"/>
            </a:xfrm>
            <a:prstGeom prst="rect">
              <a:avLst/>
            </a:prstGeom>
            <a:noFill/>
          </p:spPr>
          <p:txBody>
            <a:bodyPr wrap="square" rtlCol="0">
              <a:spAutoFit/>
            </a:bodyPr>
            <a:lstStyle/>
            <a:p>
              <a:pPr algn="ctr"/>
              <a:r>
                <a:rPr lang="fr-FR" sz="1200" dirty="0" smtClean="0">
                  <a:solidFill>
                    <a:schemeClr val="bg1"/>
                  </a:solidFill>
                </a:rPr>
                <a:t>Ce qu’on emmène à destination</a:t>
              </a:r>
              <a:endParaRPr lang="fr-FR" sz="1200" dirty="0">
                <a:solidFill>
                  <a:schemeClr val="bg1"/>
                </a:solidFill>
              </a:endParaRPr>
            </a:p>
          </p:txBody>
        </p:sp>
      </p:grpSp>
      <p:pic>
        <p:nvPicPr>
          <p:cNvPr id="28" name="Image 27"/>
          <p:cNvPicPr>
            <a:picLocks noChangeAspect="1"/>
          </p:cNvPicPr>
          <p:nvPr/>
        </p:nvPicPr>
        <p:blipFill rotWithShape="1">
          <a:blip r:embed="rId5" cstate="screen">
            <a:clrChange>
              <a:clrFrom>
                <a:srgbClr val="0D0858"/>
              </a:clrFrom>
              <a:clrTo>
                <a:srgbClr val="0D0858">
                  <a:alpha val="0"/>
                </a:srgbClr>
              </a:clrTo>
            </a:clrChange>
            <a:extLst>
              <a:ext uri="{28A0092B-C50C-407E-A947-70E740481C1C}">
                <a14:useLocalDpi xmlns:a14="http://schemas.microsoft.com/office/drawing/2010/main"/>
              </a:ext>
            </a:extLst>
          </a:blip>
          <a:srcRect/>
          <a:stretch/>
        </p:blipFill>
        <p:spPr>
          <a:xfrm>
            <a:off x="5411427" y="578618"/>
            <a:ext cx="1371429" cy="5710305"/>
          </a:xfrm>
          <a:prstGeom prst="rect">
            <a:avLst/>
          </a:prstGeom>
        </p:spPr>
      </p:pic>
      <p:pic>
        <p:nvPicPr>
          <p:cNvPr id="29" name="Imag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9371" y="4571272"/>
            <a:ext cx="1008000" cy="1008000"/>
          </a:xfrm>
          <a:prstGeom prst="rect">
            <a:avLst/>
          </a:prstGeom>
        </p:spPr>
      </p:pic>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6891" y="1641956"/>
            <a:ext cx="1008000" cy="1008000"/>
          </a:xfrm>
          <a:prstGeom prst="rect">
            <a:avLst/>
          </a:prstGeom>
        </p:spPr>
      </p:pic>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3760" y="4613125"/>
            <a:ext cx="853843" cy="853843"/>
          </a:xfrm>
          <a:prstGeom prst="rect">
            <a:avLst/>
          </a:prstGeom>
        </p:spPr>
      </p:pic>
    </p:spTree>
    <p:extLst>
      <p:ext uri="{BB962C8B-B14F-4D97-AF65-F5344CB8AC3E}">
        <p14:creationId xmlns:p14="http://schemas.microsoft.com/office/powerpoint/2010/main" val="2941127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700000">
            <a:off x="9860258" y="2931055"/>
            <a:ext cx="359685" cy="1510680"/>
          </a:xfrm>
          <a:prstGeom prst="rect">
            <a:avLst/>
          </a:prstGeom>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91518">
            <a:off x="1363997" y="3012128"/>
            <a:ext cx="1332000" cy="1332000"/>
          </a:xfrm>
          <a:prstGeom prst="rect">
            <a:avLst/>
          </a:prstGeom>
        </p:spPr>
      </p:pic>
      <p:pic>
        <p:nvPicPr>
          <p:cNvPr id="9" name="Imag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311" y="3012128"/>
            <a:ext cx="1332000" cy="1332000"/>
          </a:xfrm>
          <a:prstGeom prst="rect">
            <a:avLst/>
          </a:prstGeom>
        </p:spPr>
      </p:pic>
      <p:sp>
        <p:nvSpPr>
          <p:cNvPr id="37" name="ZoneTexte 36"/>
          <p:cNvSpPr txBox="1"/>
          <p:nvPr/>
        </p:nvSpPr>
        <p:spPr>
          <a:xfrm>
            <a:off x="766800" y="5157399"/>
            <a:ext cx="2376000" cy="461665"/>
          </a:xfrm>
          <a:prstGeom prst="rect">
            <a:avLst/>
          </a:prstGeom>
          <a:noFill/>
        </p:spPr>
        <p:txBody>
          <a:bodyPr wrap="square" rtlCol="0">
            <a:spAutoFit/>
          </a:bodyPr>
          <a:lstStyle/>
          <a:p>
            <a:pPr algn="ctr"/>
            <a:r>
              <a:rPr lang="fr-FR" sz="1200" dirty="0" smtClean="0">
                <a:solidFill>
                  <a:schemeClr val="accent1">
                    <a:lumMod val="60000"/>
                    <a:lumOff val="40000"/>
                  </a:schemeClr>
                </a:solidFill>
              </a:rPr>
              <a:t>L’air sort</a:t>
            </a:r>
          </a:p>
          <a:p>
            <a:pPr algn="ctr"/>
            <a:r>
              <a:rPr lang="fr-FR" sz="1200" dirty="0" smtClean="0">
                <a:solidFill>
                  <a:srgbClr val="FF9801"/>
                </a:solidFill>
              </a:rPr>
              <a:t>Le ballon part</a:t>
            </a:r>
            <a:endParaRPr lang="fr-FR" sz="1200" dirty="0">
              <a:solidFill>
                <a:srgbClr val="FF9801"/>
              </a:solidFill>
            </a:endParaRPr>
          </a:p>
        </p:txBody>
      </p:sp>
      <p:pic>
        <p:nvPicPr>
          <p:cNvPr id="11" name="Imag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2213" y="3012128"/>
            <a:ext cx="1332000" cy="1332000"/>
          </a:xfrm>
          <a:prstGeom prst="rect">
            <a:avLst/>
          </a:prstGeom>
        </p:spPr>
      </p:pic>
      <p:sp>
        <p:nvSpPr>
          <p:cNvPr id="12" name="Flèche droite 11"/>
          <p:cNvSpPr/>
          <p:nvPr/>
        </p:nvSpPr>
        <p:spPr>
          <a:xfrm rot="-2700000">
            <a:off x="2428782" y="2678194"/>
            <a:ext cx="720000" cy="360000"/>
          </a:xfrm>
          <a:prstGeom prst="righ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smtClean="0">
                <a:solidFill>
                  <a:schemeClr val="tx1"/>
                </a:solidFill>
              </a:rPr>
              <a:t>Réaction</a:t>
            </a:r>
            <a:endParaRPr lang="fr-FR" sz="900" b="1" dirty="0">
              <a:solidFill>
                <a:schemeClr val="tx1"/>
              </a:solidFill>
            </a:endParaRPr>
          </a:p>
        </p:txBody>
      </p:sp>
      <p:sp>
        <p:nvSpPr>
          <p:cNvPr id="38" name="Flèche gauche 37"/>
          <p:cNvSpPr/>
          <p:nvPr/>
        </p:nvSpPr>
        <p:spPr>
          <a:xfrm rot="-2700000">
            <a:off x="929213" y="4288917"/>
            <a:ext cx="720000" cy="360000"/>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smtClean="0">
                <a:solidFill>
                  <a:schemeClr val="tx1"/>
                </a:solidFill>
              </a:rPr>
              <a:t>Action</a:t>
            </a:r>
            <a:endParaRPr lang="fr-FR" sz="900" b="1" dirty="0">
              <a:solidFill>
                <a:schemeClr val="tx1"/>
              </a:solidFill>
            </a:endParaRPr>
          </a:p>
        </p:txBody>
      </p:sp>
      <p:sp>
        <p:nvSpPr>
          <p:cNvPr id="39" name="ZoneTexte 38"/>
          <p:cNvSpPr txBox="1"/>
          <p:nvPr/>
        </p:nvSpPr>
        <p:spPr>
          <a:xfrm>
            <a:off x="3476926" y="5157399"/>
            <a:ext cx="2376000" cy="461665"/>
          </a:xfrm>
          <a:prstGeom prst="rect">
            <a:avLst/>
          </a:prstGeom>
          <a:noFill/>
        </p:spPr>
        <p:txBody>
          <a:bodyPr wrap="square" rtlCol="0">
            <a:spAutoFit/>
          </a:bodyPr>
          <a:lstStyle/>
          <a:p>
            <a:pPr algn="ctr"/>
            <a:r>
              <a:rPr lang="fr-FR" sz="1200" dirty="0" smtClean="0">
                <a:solidFill>
                  <a:schemeClr val="accent1">
                    <a:lumMod val="60000"/>
                    <a:lumOff val="40000"/>
                  </a:schemeClr>
                </a:solidFill>
              </a:rPr>
              <a:t>Le boulet de canon est tiré</a:t>
            </a:r>
          </a:p>
          <a:p>
            <a:pPr algn="ctr"/>
            <a:r>
              <a:rPr lang="fr-FR" sz="1200" dirty="0" smtClean="0">
                <a:solidFill>
                  <a:srgbClr val="FF9801"/>
                </a:solidFill>
              </a:rPr>
              <a:t>Le canon recule</a:t>
            </a:r>
            <a:endParaRPr lang="fr-FR" sz="1200" dirty="0">
              <a:solidFill>
                <a:srgbClr val="FF9801"/>
              </a:solidFill>
            </a:endParaRPr>
          </a:p>
        </p:txBody>
      </p:sp>
      <p:sp>
        <p:nvSpPr>
          <p:cNvPr id="40" name="ZoneTexte 39"/>
          <p:cNvSpPr txBox="1"/>
          <p:nvPr/>
        </p:nvSpPr>
        <p:spPr>
          <a:xfrm>
            <a:off x="6187052" y="5157399"/>
            <a:ext cx="2376000" cy="461665"/>
          </a:xfrm>
          <a:prstGeom prst="rect">
            <a:avLst/>
          </a:prstGeom>
          <a:noFill/>
        </p:spPr>
        <p:txBody>
          <a:bodyPr wrap="square" rtlCol="0">
            <a:spAutoFit/>
          </a:bodyPr>
          <a:lstStyle/>
          <a:p>
            <a:pPr algn="ctr"/>
            <a:r>
              <a:rPr lang="fr-FR" sz="1200" dirty="0" smtClean="0">
                <a:solidFill>
                  <a:schemeClr val="accent1">
                    <a:lumMod val="60000"/>
                    <a:lumOff val="40000"/>
                  </a:schemeClr>
                </a:solidFill>
              </a:rPr>
              <a:t>L’eau sort</a:t>
            </a:r>
          </a:p>
          <a:p>
            <a:pPr algn="ctr"/>
            <a:r>
              <a:rPr lang="fr-FR" sz="1200" dirty="0" smtClean="0">
                <a:solidFill>
                  <a:srgbClr val="FF9801"/>
                </a:solidFill>
              </a:rPr>
              <a:t>Le tuyau part dans tous les sens</a:t>
            </a:r>
            <a:endParaRPr lang="fr-FR" sz="1200" dirty="0">
              <a:solidFill>
                <a:srgbClr val="FF9801"/>
              </a:solidFill>
            </a:endParaRPr>
          </a:p>
        </p:txBody>
      </p:sp>
      <p:sp>
        <p:nvSpPr>
          <p:cNvPr id="41" name="ZoneTexte 40"/>
          <p:cNvSpPr txBox="1"/>
          <p:nvPr/>
        </p:nvSpPr>
        <p:spPr>
          <a:xfrm>
            <a:off x="8897179" y="5157399"/>
            <a:ext cx="2376000" cy="461665"/>
          </a:xfrm>
          <a:prstGeom prst="rect">
            <a:avLst/>
          </a:prstGeom>
          <a:noFill/>
        </p:spPr>
        <p:txBody>
          <a:bodyPr wrap="square" rtlCol="0">
            <a:spAutoFit/>
          </a:bodyPr>
          <a:lstStyle/>
          <a:p>
            <a:pPr algn="ctr"/>
            <a:r>
              <a:rPr lang="fr-FR" sz="1200" dirty="0" smtClean="0">
                <a:solidFill>
                  <a:schemeClr val="accent1">
                    <a:lumMod val="60000"/>
                    <a:lumOff val="40000"/>
                  </a:schemeClr>
                </a:solidFill>
              </a:rPr>
              <a:t>Le carburant sort de la fusée</a:t>
            </a:r>
          </a:p>
          <a:p>
            <a:pPr algn="ctr"/>
            <a:r>
              <a:rPr lang="fr-FR" sz="1200" dirty="0" smtClean="0">
                <a:solidFill>
                  <a:srgbClr val="FF9801"/>
                </a:solidFill>
              </a:rPr>
              <a:t>La fusée monte</a:t>
            </a:r>
            <a:endParaRPr lang="fr-FR" sz="1200" dirty="0">
              <a:solidFill>
                <a:srgbClr val="FF9801"/>
              </a:solidFill>
            </a:endParaRPr>
          </a:p>
        </p:txBody>
      </p:sp>
      <p:sp>
        <p:nvSpPr>
          <p:cNvPr id="42" name="ZoneTexte 41"/>
          <p:cNvSpPr txBox="1"/>
          <p:nvPr/>
        </p:nvSpPr>
        <p:spPr>
          <a:xfrm>
            <a:off x="3949233" y="1556466"/>
            <a:ext cx="4342710" cy="461665"/>
          </a:xfrm>
          <a:prstGeom prst="rect">
            <a:avLst/>
          </a:prstGeom>
          <a:noFill/>
        </p:spPr>
        <p:txBody>
          <a:bodyPr wrap="square" rtlCol="0">
            <a:spAutoFit/>
          </a:bodyPr>
          <a:lstStyle/>
          <a:p>
            <a:pPr algn="ctr"/>
            <a:r>
              <a:rPr lang="fr-FR" sz="1200" dirty="0" smtClean="0">
                <a:solidFill>
                  <a:schemeClr val="accent1">
                    <a:lumMod val="60000"/>
                    <a:lumOff val="40000"/>
                  </a:schemeClr>
                </a:solidFill>
              </a:rPr>
              <a:t>Une action dans un sens </a:t>
            </a:r>
          </a:p>
          <a:p>
            <a:pPr algn="ctr"/>
            <a:r>
              <a:rPr lang="fr-FR" sz="1200" dirty="0" smtClean="0">
                <a:solidFill>
                  <a:srgbClr val="FF9801"/>
                </a:solidFill>
              </a:rPr>
              <a:t>Une réaction dans le sens opposé</a:t>
            </a:r>
            <a:endParaRPr lang="fr-FR" sz="1200" dirty="0">
              <a:solidFill>
                <a:srgbClr val="FF9801"/>
              </a:solidFill>
            </a:endParaRPr>
          </a:p>
        </p:txBody>
      </p:sp>
      <p:sp>
        <p:nvSpPr>
          <p:cNvPr id="43" name="Flèche droite 42"/>
          <p:cNvSpPr/>
          <p:nvPr/>
        </p:nvSpPr>
        <p:spPr>
          <a:xfrm>
            <a:off x="5299150" y="3007945"/>
            <a:ext cx="720000" cy="3600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smtClean="0">
                <a:solidFill>
                  <a:schemeClr val="tx1"/>
                </a:solidFill>
              </a:rPr>
              <a:t>Action</a:t>
            </a:r>
            <a:endParaRPr lang="fr-FR" sz="900" b="1" dirty="0">
              <a:solidFill>
                <a:schemeClr val="tx1"/>
              </a:solidFill>
            </a:endParaRPr>
          </a:p>
        </p:txBody>
      </p:sp>
      <p:sp>
        <p:nvSpPr>
          <p:cNvPr id="44" name="Flèche gauche 43"/>
          <p:cNvSpPr/>
          <p:nvPr/>
        </p:nvSpPr>
        <p:spPr>
          <a:xfrm rot="5400000">
            <a:off x="7453334" y="2628240"/>
            <a:ext cx="720000" cy="360000"/>
          </a:xfrm>
          <a:prstGeom prst="lef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smtClean="0">
                <a:solidFill>
                  <a:schemeClr val="tx1"/>
                </a:solidFill>
              </a:rPr>
              <a:t>Réaction</a:t>
            </a:r>
            <a:endParaRPr lang="fr-FR" sz="900" b="1" dirty="0">
              <a:solidFill>
                <a:schemeClr val="tx1"/>
              </a:solidFill>
            </a:endParaRPr>
          </a:p>
        </p:txBody>
      </p:sp>
      <p:sp>
        <p:nvSpPr>
          <p:cNvPr id="45" name="Flèche droite 44"/>
          <p:cNvSpPr/>
          <p:nvPr/>
        </p:nvSpPr>
        <p:spPr>
          <a:xfrm rot="5400000">
            <a:off x="7453334" y="4524848"/>
            <a:ext cx="720000" cy="36000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smtClean="0">
                <a:solidFill>
                  <a:schemeClr val="tx1"/>
                </a:solidFill>
              </a:rPr>
              <a:t>Action</a:t>
            </a:r>
            <a:endParaRPr lang="fr-FR" sz="900" b="1" dirty="0">
              <a:solidFill>
                <a:schemeClr val="tx1"/>
              </a:solidFill>
            </a:endParaRPr>
          </a:p>
        </p:txBody>
      </p:sp>
      <p:sp>
        <p:nvSpPr>
          <p:cNvPr id="46" name="Flèche gauche 45"/>
          <p:cNvSpPr/>
          <p:nvPr/>
        </p:nvSpPr>
        <p:spPr>
          <a:xfrm>
            <a:off x="3252441" y="3959985"/>
            <a:ext cx="720000" cy="360000"/>
          </a:xfrm>
          <a:prstGeom prst="lef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smtClean="0">
                <a:solidFill>
                  <a:schemeClr val="tx1"/>
                </a:solidFill>
              </a:rPr>
              <a:t>Réaction</a:t>
            </a:r>
            <a:endParaRPr lang="fr-FR" sz="900" b="1" dirty="0">
              <a:solidFill>
                <a:schemeClr val="tx1"/>
              </a:solidFill>
            </a:endParaRPr>
          </a:p>
        </p:txBody>
      </p:sp>
      <p:sp>
        <p:nvSpPr>
          <p:cNvPr id="47" name="Flèche droite 46"/>
          <p:cNvSpPr/>
          <p:nvPr/>
        </p:nvSpPr>
        <p:spPr>
          <a:xfrm rot="-2700000">
            <a:off x="10519479" y="2680558"/>
            <a:ext cx="720000" cy="360000"/>
          </a:xfrm>
          <a:prstGeom prst="rightArrow">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fr-FR" sz="900" b="1" dirty="0" smtClean="0">
                <a:solidFill>
                  <a:schemeClr val="tx1"/>
                </a:solidFill>
              </a:rPr>
              <a:t>Réaction</a:t>
            </a:r>
            <a:endParaRPr lang="fr-FR" sz="900" b="1" dirty="0">
              <a:solidFill>
                <a:schemeClr val="tx1"/>
              </a:solidFill>
            </a:endParaRPr>
          </a:p>
        </p:txBody>
      </p:sp>
      <p:sp>
        <p:nvSpPr>
          <p:cNvPr id="48" name="Flèche gauche 47"/>
          <p:cNvSpPr/>
          <p:nvPr/>
        </p:nvSpPr>
        <p:spPr>
          <a:xfrm rot="-2700000">
            <a:off x="8819864" y="4347605"/>
            <a:ext cx="720000" cy="360000"/>
          </a:xfrm>
          <a:prstGeom prst="lef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r"/>
            <a:r>
              <a:rPr lang="fr-FR" sz="900" b="1" dirty="0" smtClean="0">
                <a:solidFill>
                  <a:schemeClr val="tx1"/>
                </a:solidFill>
              </a:rPr>
              <a:t>Action</a:t>
            </a:r>
            <a:endParaRPr lang="fr-FR" sz="900" b="1" dirty="0">
              <a:solidFill>
                <a:schemeClr val="tx1"/>
              </a:solidFill>
            </a:endParaRPr>
          </a:p>
        </p:txBody>
      </p:sp>
      <p:sp>
        <p:nvSpPr>
          <p:cNvPr id="26" name="ZoneTexte 25"/>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Action - Réaction</a:t>
            </a:r>
            <a:endParaRPr lang="fr-FR" sz="2000" dirty="0">
              <a:solidFill>
                <a:schemeClr val="bg1"/>
              </a:solidFill>
            </a:endParaRPr>
          </a:p>
        </p:txBody>
      </p:sp>
    </p:spTree>
    <p:extLst>
      <p:ext uri="{BB962C8B-B14F-4D97-AF65-F5344CB8AC3E}">
        <p14:creationId xmlns:p14="http://schemas.microsoft.com/office/powerpoint/2010/main" val="3725558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26" name="Groupe 25"/>
          <p:cNvGrpSpPr/>
          <p:nvPr/>
        </p:nvGrpSpPr>
        <p:grpSpPr>
          <a:xfrm>
            <a:off x="1983047" y="1869604"/>
            <a:ext cx="5878131" cy="3627255"/>
            <a:chOff x="1050336" y="2119430"/>
            <a:chExt cx="4737824" cy="2885247"/>
          </a:xfrm>
        </p:grpSpPr>
        <p:grpSp>
          <p:nvGrpSpPr>
            <p:cNvPr id="21" name="Groupe 20"/>
            <p:cNvGrpSpPr/>
            <p:nvPr/>
          </p:nvGrpSpPr>
          <p:grpSpPr>
            <a:xfrm>
              <a:off x="1050336" y="2119430"/>
              <a:ext cx="2246684" cy="2211797"/>
              <a:chOff x="980841" y="4445260"/>
              <a:chExt cx="2246684" cy="2211797"/>
            </a:xfrm>
          </p:grpSpPr>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50825" y="4632288"/>
                <a:ext cx="1440000" cy="1440000"/>
              </a:xfrm>
              <a:prstGeom prst="rect">
                <a:avLst/>
              </a:prstGeom>
            </p:spPr>
          </p:pic>
          <p:sp>
            <p:nvSpPr>
              <p:cNvPr id="24" name="Rectangle 23"/>
              <p:cNvSpPr/>
              <p:nvPr/>
            </p:nvSpPr>
            <p:spPr>
              <a:xfrm>
                <a:off x="980841" y="4445260"/>
                <a:ext cx="2246684" cy="2211797"/>
              </a:xfrm>
              <a:prstGeom prst="rect">
                <a:avLst/>
              </a:prstGeom>
              <a:solidFill>
                <a:srgbClr val="001F5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8160" y="2162457"/>
              <a:ext cx="2880000" cy="2842220"/>
            </a:xfrm>
            <a:prstGeom prst="rect">
              <a:avLst/>
            </a:prstGeom>
          </p:spPr>
        </p:pic>
      </p:grpSp>
      <p:sp>
        <p:nvSpPr>
          <p:cNvPr id="23" name="ZoneTexte 22"/>
          <p:cNvSpPr txBox="1"/>
          <p:nvPr/>
        </p:nvSpPr>
        <p:spPr>
          <a:xfrm>
            <a:off x="6074597" y="1683493"/>
            <a:ext cx="4360985" cy="369332"/>
          </a:xfrm>
          <a:prstGeom prst="rect">
            <a:avLst/>
          </a:prstGeom>
          <a:noFill/>
        </p:spPr>
        <p:txBody>
          <a:bodyPr wrap="square" rtlCol="0">
            <a:spAutoFit/>
          </a:bodyPr>
          <a:lstStyle/>
          <a:p>
            <a:pPr algn="ctr"/>
            <a:r>
              <a:rPr lang="fr-FR" dirty="0" smtClean="0">
                <a:solidFill>
                  <a:srgbClr val="63E0E0"/>
                </a:solidFill>
              </a:rPr>
              <a:t>Assis au centre = Tout va bien</a:t>
            </a:r>
          </a:p>
        </p:txBody>
      </p:sp>
      <p:sp>
        <p:nvSpPr>
          <p:cNvPr id="25" name="ZoneTexte 24"/>
          <p:cNvSpPr txBox="1"/>
          <p:nvPr/>
        </p:nvSpPr>
        <p:spPr>
          <a:xfrm>
            <a:off x="970408" y="5123346"/>
            <a:ext cx="4360985" cy="369332"/>
          </a:xfrm>
          <a:prstGeom prst="rect">
            <a:avLst/>
          </a:prstGeom>
          <a:noFill/>
        </p:spPr>
        <p:txBody>
          <a:bodyPr wrap="square" rtlCol="0">
            <a:spAutoFit/>
          </a:bodyPr>
          <a:lstStyle/>
          <a:p>
            <a:pPr algn="ctr"/>
            <a:r>
              <a:rPr lang="fr-FR" dirty="0" smtClean="0">
                <a:solidFill>
                  <a:srgbClr val="FF7B79"/>
                </a:solidFill>
              </a:rPr>
              <a:t>Assis au bord = Expulsé du tourniquet </a:t>
            </a:r>
          </a:p>
        </p:txBody>
      </p:sp>
      <p:pic>
        <p:nvPicPr>
          <p:cNvPr id="27" name="Image 26"/>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4993769" y="4217566"/>
            <a:ext cx="337624" cy="453934"/>
          </a:xfrm>
          <a:prstGeom prst="rect">
            <a:avLst/>
          </a:prstGeom>
        </p:spPr>
      </p:pic>
      <p:pic>
        <p:nvPicPr>
          <p:cNvPr id="28" name="Image 27"/>
          <p:cNvPicPr>
            <a:picLocks noChangeAspect="1"/>
          </p:cNvPicPr>
          <p:nvPr/>
        </p:nvPicPr>
        <p:blipFill rotWithShape="1">
          <a:blip r:embed="rId6" cstate="screen">
            <a:duotone>
              <a:prstClr val="black"/>
              <a:schemeClr val="accent1">
                <a:lumMod val="60000"/>
                <a:lumOff val="40000"/>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l="-2"/>
          <a:stretch/>
        </p:blipFill>
        <p:spPr>
          <a:xfrm>
            <a:off x="5905785" y="2133396"/>
            <a:ext cx="337624" cy="453934"/>
          </a:xfrm>
          <a:prstGeom prst="rect">
            <a:avLst/>
          </a:prstGeom>
        </p:spPr>
      </p:pic>
      <p:sp>
        <p:nvSpPr>
          <p:cNvPr id="29" name="ZoneTexte 28"/>
          <p:cNvSpPr txBox="1"/>
          <p:nvPr/>
        </p:nvSpPr>
        <p:spPr>
          <a:xfrm>
            <a:off x="6817802" y="5335942"/>
            <a:ext cx="4360985" cy="646331"/>
          </a:xfrm>
          <a:prstGeom prst="rect">
            <a:avLst/>
          </a:prstGeom>
          <a:noFill/>
        </p:spPr>
        <p:txBody>
          <a:bodyPr wrap="square" rtlCol="0">
            <a:spAutoFit/>
          </a:bodyPr>
          <a:lstStyle/>
          <a:p>
            <a:pPr algn="ctr"/>
            <a:r>
              <a:rPr lang="fr-FR" dirty="0" smtClean="0">
                <a:solidFill>
                  <a:schemeClr val="bg1"/>
                </a:solidFill>
              </a:rPr>
              <a:t>Plus on s’éloigne du centre de rotation, plus on est expulsé</a:t>
            </a:r>
          </a:p>
        </p:txBody>
      </p:sp>
      <p:sp>
        <p:nvSpPr>
          <p:cNvPr id="30" name="ZoneTexte 29"/>
          <p:cNvSpPr txBox="1"/>
          <p:nvPr/>
        </p:nvSpPr>
        <p:spPr>
          <a:xfrm>
            <a:off x="1368066" y="1618082"/>
            <a:ext cx="3047727" cy="369332"/>
          </a:xfrm>
          <a:prstGeom prst="rect">
            <a:avLst/>
          </a:prstGeom>
          <a:noFill/>
        </p:spPr>
        <p:txBody>
          <a:bodyPr wrap="square" rtlCol="0">
            <a:spAutoFit/>
          </a:bodyPr>
          <a:lstStyle/>
          <a:p>
            <a:pPr algn="ctr"/>
            <a:r>
              <a:rPr lang="fr-FR" i="1" dirty="0" smtClean="0">
                <a:solidFill>
                  <a:schemeClr val="bg1"/>
                </a:solidFill>
              </a:rPr>
              <a:t>Quand le tourniquet tourne</a:t>
            </a:r>
          </a:p>
        </p:txBody>
      </p:sp>
      <p:sp>
        <p:nvSpPr>
          <p:cNvPr id="31" name="ZoneTexte 30"/>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D’où décollent les lanceurs ?</a:t>
            </a:r>
            <a:endParaRPr lang="fr-FR" sz="2000" dirty="0">
              <a:solidFill>
                <a:schemeClr val="bg1"/>
              </a:solidFill>
            </a:endParaRPr>
          </a:p>
        </p:txBody>
      </p:sp>
    </p:spTree>
    <p:extLst>
      <p:ext uri="{BB962C8B-B14F-4D97-AF65-F5344CB8AC3E}">
        <p14:creationId xmlns:p14="http://schemas.microsoft.com/office/powerpoint/2010/main" val="686620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2290" y="1858341"/>
            <a:ext cx="3435626" cy="3435626"/>
          </a:xfrm>
          <a:prstGeom prst="ellipse">
            <a:avLst/>
          </a:prstGeom>
        </p:spPr>
      </p:pic>
      <p:grpSp>
        <p:nvGrpSpPr>
          <p:cNvPr id="8" name="Groupe 7"/>
          <p:cNvGrpSpPr/>
          <p:nvPr/>
        </p:nvGrpSpPr>
        <p:grpSpPr>
          <a:xfrm>
            <a:off x="1464576" y="1848154"/>
            <a:ext cx="3456000" cy="3456000"/>
            <a:chOff x="2017026" y="1585567"/>
            <a:chExt cx="3456000" cy="3456000"/>
          </a:xfrm>
        </p:grpSpPr>
        <p:sp>
          <p:nvSpPr>
            <p:cNvPr id="9" name="Ellipse 8"/>
            <p:cNvSpPr/>
            <p:nvPr/>
          </p:nvSpPr>
          <p:spPr>
            <a:xfrm>
              <a:off x="2017026" y="1585567"/>
              <a:ext cx="3456000" cy="3456000"/>
            </a:xfrm>
            <a:prstGeom prst="ellipse">
              <a:avLst/>
            </a:prstGeom>
            <a:gradFill flip="none" rotWithShape="1">
              <a:gsLst>
                <a:gs pos="51000">
                  <a:srgbClr val="F39E31"/>
                </a:gs>
                <a:gs pos="50000">
                  <a:srgbClr val="F9BC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3610848" y="1693567"/>
              <a:ext cx="268356" cy="324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2125026" y="3178567"/>
              <a:ext cx="3240000" cy="27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3475026" y="3043567"/>
              <a:ext cx="540000" cy="540000"/>
            </a:xfrm>
            <a:prstGeom prst="ellipse">
              <a:avLst/>
            </a:prstGeom>
            <a:gradFill>
              <a:gsLst>
                <a:gs pos="51000">
                  <a:srgbClr val="DB632C"/>
                </a:gs>
                <a:gs pos="50000">
                  <a:srgbClr val="EC7838"/>
                </a:gs>
              </a:gsLst>
              <a:lin ang="0" scaled="1"/>
            </a:gra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8" name="Arc 27"/>
          <p:cNvSpPr/>
          <p:nvPr/>
        </p:nvSpPr>
        <p:spPr>
          <a:xfrm flipV="1">
            <a:off x="1208891" y="1596154"/>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V="1">
            <a:off x="7120103" y="1596154"/>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D’où décollent les lanceurs ?</a:t>
            </a:r>
            <a:endParaRPr lang="fr-FR" sz="2000" dirty="0">
              <a:solidFill>
                <a:schemeClr val="bg1"/>
              </a:solidFill>
            </a:endParaRPr>
          </a:p>
        </p:txBody>
      </p:sp>
      <p:sp>
        <p:nvSpPr>
          <p:cNvPr id="33" name="ZoneTexte 32"/>
          <p:cNvSpPr txBox="1"/>
          <p:nvPr/>
        </p:nvSpPr>
        <p:spPr>
          <a:xfrm>
            <a:off x="5022659" y="1574937"/>
            <a:ext cx="2192167" cy="369332"/>
          </a:xfrm>
          <a:prstGeom prst="rect">
            <a:avLst/>
          </a:prstGeom>
          <a:noFill/>
        </p:spPr>
        <p:txBody>
          <a:bodyPr wrap="square" rtlCol="0">
            <a:spAutoFit/>
          </a:bodyPr>
          <a:lstStyle/>
          <a:p>
            <a:pPr algn="ctr"/>
            <a:r>
              <a:rPr lang="fr-FR" dirty="0" smtClean="0">
                <a:solidFill>
                  <a:schemeClr val="bg1"/>
                </a:solidFill>
              </a:rPr>
              <a:t>Vue de dessus</a:t>
            </a:r>
          </a:p>
        </p:txBody>
      </p:sp>
      <p:sp>
        <p:nvSpPr>
          <p:cNvPr id="24" name="ZoneTexte 23"/>
          <p:cNvSpPr txBox="1"/>
          <p:nvPr/>
        </p:nvSpPr>
        <p:spPr>
          <a:xfrm>
            <a:off x="2092807" y="5304154"/>
            <a:ext cx="2192167" cy="369332"/>
          </a:xfrm>
          <a:prstGeom prst="rect">
            <a:avLst/>
          </a:prstGeom>
          <a:noFill/>
        </p:spPr>
        <p:txBody>
          <a:bodyPr wrap="square" rtlCol="0">
            <a:spAutoFit/>
          </a:bodyPr>
          <a:lstStyle/>
          <a:p>
            <a:pPr algn="ctr"/>
            <a:r>
              <a:rPr lang="fr-FR" dirty="0" smtClean="0">
                <a:solidFill>
                  <a:schemeClr val="bg1"/>
                </a:solidFill>
              </a:rPr>
              <a:t>Tourniquet</a:t>
            </a:r>
          </a:p>
        </p:txBody>
      </p:sp>
      <p:sp>
        <p:nvSpPr>
          <p:cNvPr id="34" name="ZoneTexte 33"/>
          <p:cNvSpPr txBox="1"/>
          <p:nvPr/>
        </p:nvSpPr>
        <p:spPr>
          <a:xfrm>
            <a:off x="8004019" y="5304264"/>
            <a:ext cx="2192167" cy="369332"/>
          </a:xfrm>
          <a:prstGeom prst="rect">
            <a:avLst/>
          </a:prstGeom>
          <a:noFill/>
        </p:spPr>
        <p:txBody>
          <a:bodyPr wrap="square" rtlCol="0">
            <a:spAutoFit/>
          </a:bodyPr>
          <a:lstStyle/>
          <a:p>
            <a:pPr algn="ctr"/>
            <a:r>
              <a:rPr lang="fr-FR" dirty="0" smtClean="0">
                <a:solidFill>
                  <a:schemeClr val="bg1"/>
                </a:solidFill>
              </a:rPr>
              <a:t>Terre</a:t>
            </a:r>
          </a:p>
        </p:txBody>
      </p:sp>
    </p:spTree>
    <p:extLst>
      <p:ext uri="{BB962C8B-B14F-4D97-AF65-F5344CB8AC3E}">
        <p14:creationId xmlns:p14="http://schemas.microsoft.com/office/powerpoint/2010/main" val="13169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8000" fill="hold"/>
                                        <p:tgtEl>
                                          <p:spTgt spid="8"/>
                                        </p:tgtEl>
                                        <p:attrNameLst>
                                          <p:attrName>r</p:attrName>
                                        </p:attrNameLst>
                                      </p:cBhvr>
                                    </p:animRot>
                                  </p:childTnLst>
                                </p:cTn>
                              </p:par>
                              <p:par>
                                <p:cTn id="7" presetID="8" presetClass="emph" presetSubtype="0" repeatCount="indefinite" fill="hold" nodeType="withEffect">
                                  <p:stCondLst>
                                    <p:cond delay="0"/>
                                  </p:stCondLst>
                                  <p:endCondLst>
                                    <p:cond evt="onNext" delay="0">
                                      <p:tgtEl>
                                        <p:sldTgt/>
                                      </p:tgtEl>
                                    </p:cond>
                                  </p:endCondLst>
                                  <p:childTnLst>
                                    <p:animRot by="-21600000">
                                      <p:cBhvr>
                                        <p:cTn id="8" dur="8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16</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2290" y="1862454"/>
            <a:ext cx="3435626" cy="3435626"/>
          </a:xfrm>
          <a:prstGeom prst="ellipse">
            <a:avLst/>
          </a:prstGeom>
        </p:spPr>
      </p:pic>
      <p:pic>
        <p:nvPicPr>
          <p:cNvPr id="4" name="Image 3"/>
          <p:cNvPicPr>
            <a:picLocks noChangeAspect="1"/>
          </p:cNvPicPr>
          <p:nvPr/>
        </p:nvPicPr>
        <p:blipFill rotWithShape="1">
          <a:blip r:embed="rId4"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rcRect l="-2"/>
          <a:stretch/>
        </p:blipFill>
        <p:spPr>
          <a:xfrm>
            <a:off x="9054675" y="4335232"/>
            <a:ext cx="337624" cy="453934"/>
          </a:xfrm>
          <a:prstGeom prst="rect">
            <a:avLst/>
          </a:prstGeom>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7409252" y="3958934"/>
            <a:ext cx="337624" cy="453934"/>
          </a:xfrm>
          <a:prstGeom prst="rect">
            <a:avLst/>
          </a:prstGeom>
        </p:spPr>
      </p:pic>
      <p:sp>
        <p:nvSpPr>
          <p:cNvPr id="9" name="Ellipse 8"/>
          <p:cNvSpPr/>
          <p:nvPr/>
        </p:nvSpPr>
        <p:spPr>
          <a:xfrm>
            <a:off x="1464576" y="1852267"/>
            <a:ext cx="3456000" cy="3456000"/>
          </a:xfrm>
          <a:prstGeom prst="ellipse">
            <a:avLst/>
          </a:prstGeom>
          <a:gradFill flip="none" rotWithShape="1">
            <a:gsLst>
              <a:gs pos="51000">
                <a:srgbClr val="F39E31"/>
              </a:gs>
              <a:gs pos="50000">
                <a:srgbClr val="F9BC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9366802" y="4261635"/>
            <a:ext cx="927679" cy="307777"/>
          </a:xfrm>
          <a:prstGeom prst="rect">
            <a:avLst/>
          </a:prstGeom>
          <a:noFill/>
        </p:spPr>
        <p:txBody>
          <a:bodyPr wrap="square" rtlCol="0">
            <a:spAutoFit/>
          </a:bodyPr>
          <a:lstStyle/>
          <a:p>
            <a:pPr algn="ctr"/>
            <a:r>
              <a:rPr lang="fr-FR" sz="1400" b="1" dirty="0" smtClean="0"/>
              <a:t>Europe</a:t>
            </a:r>
          </a:p>
        </p:txBody>
      </p:sp>
      <p:sp>
        <p:nvSpPr>
          <p:cNvPr id="23" name="Rectangle à coins arrondis 22"/>
          <p:cNvSpPr/>
          <p:nvPr/>
        </p:nvSpPr>
        <p:spPr>
          <a:xfrm>
            <a:off x="3058398" y="1960267"/>
            <a:ext cx="268356" cy="324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1572576" y="3445267"/>
            <a:ext cx="3240000" cy="270000"/>
          </a:xfrm>
          <a:prstGeom prst="roundRect">
            <a:avLst>
              <a:gd name="adj" fmla="val 50000"/>
            </a:avLst>
          </a:prstGeom>
          <a:solidFill>
            <a:srgbClr val="7F8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922576" y="3310267"/>
            <a:ext cx="540000" cy="540000"/>
          </a:xfrm>
          <a:prstGeom prst="ellipse">
            <a:avLst/>
          </a:prstGeom>
          <a:gradFill>
            <a:gsLst>
              <a:gs pos="51000">
                <a:srgbClr val="DB632C"/>
              </a:gs>
              <a:gs pos="50000">
                <a:srgbClr val="EC7838"/>
              </a:gs>
            </a:gsLst>
            <a:lin ang="0" scaled="1"/>
          </a:gra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5" name="Image 24"/>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1926230" y="4408311"/>
            <a:ext cx="337624" cy="453934"/>
          </a:xfrm>
          <a:prstGeom prst="rect">
            <a:avLst/>
          </a:prstGeom>
        </p:spPr>
      </p:pic>
      <p:pic>
        <p:nvPicPr>
          <p:cNvPr id="26" name="Image 25"/>
          <p:cNvPicPr>
            <a:picLocks noChangeAspect="1"/>
          </p:cNvPicPr>
          <p:nvPr/>
        </p:nvPicPr>
        <p:blipFill rotWithShape="1">
          <a:blip r:embed="rId4" cstate="screen">
            <a:duotone>
              <a:prstClr val="black"/>
              <a:schemeClr val="accent1">
                <a:lumMod val="60000"/>
                <a:lumOff val="40000"/>
                <a:tint val="45000"/>
                <a:satMod val="400000"/>
              </a:schemeClr>
            </a:duotone>
            <a:extLst>
              <a:ext uri="{28A0092B-C50C-407E-A947-70E740481C1C}">
                <a14:useLocalDpi xmlns:a14="http://schemas.microsoft.com/office/drawing/2010/main"/>
              </a:ext>
            </a:extLst>
          </a:blip>
          <a:srcRect l="-2"/>
          <a:stretch/>
        </p:blipFill>
        <p:spPr>
          <a:xfrm>
            <a:off x="3020079" y="3150617"/>
            <a:ext cx="337624" cy="453934"/>
          </a:xfrm>
          <a:prstGeom prst="rect">
            <a:avLst/>
          </a:prstGeom>
        </p:spPr>
      </p:pic>
      <p:sp>
        <p:nvSpPr>
          <p:cNvPr id="28" name="Arc 27"/>
          <p:cNvSpPr/>
          <p:nvPr/>
        </p:nvSpPr>
        <p:spPr>
          <a:xfrm flipV="1">
            <a:off x="1208891" y="1600267"/>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Arc 28"/>
          <p:cNvSpPr/>
          <p:nvPr/>
        </p:nvSpPr>
        <p:spPr>
          <a:xfrm flipV="1">
            <a:off x="7120103" y="1600267"/>
            <a:ext cx="3960000" cy="3960000"/>
          </a:xfrm>
          <a:prstGeom prst="arc">
            <a:avLst>
              <a:gd name="adj1" fmla="val 20066532"/>
              <a:gd name="adj2" fmla="val 1635536"/>
            </a:avLst>
          </a:prstGeom>
          <a:ln w="57150"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0" name="ZoneTexte 29"/>
          <p:cNvSpPr txBox="1"/>
          <p:nvPr/>
        </p:nvSpPr>
        <p:spPr>
          <a:xfrm>
            <a:off x="7595543" y="4254422"/>
            <a:ext cx="927679" cy="307777"/>
          </a:xfrm>
          <a:prstGeom prst="rect">
            <a:avLst/>
          </a:prstGeom>
          <a:noFill/>
        </p:spPr>
        <p:txBody>
          <a:bodyPr wrap="square" rtlCol="0">
            <a:spAutoFit/>
          </a:bodyPr>
          <a:lstStyle/>
          <a:p>
            <a:pPr algn="ctr"/>
            <a:r>
              <a:rPr lang="fr-FR" sz="1400" b="1" dirty="0" smtClean="0"/>
              <a:t>Kourou</a:t>
            </a:r>
          </a:p>
        </p:txBody>
      </p:sp>
      <p:sp>
        <p:nvSpPr>
          <p:cNvPr id="31" name="ZoneTexte 30"/>
          <p:cNvSpPr txBox="1"/>
          <p:nvPr/>
        </p:nvSpPr>
        <p:spPr>
          <a:xfrm>
            <a:off x="1612130" y="5650993"/>
            <a:ext cx="9013223" cy="646331"/>
          </a:xfrm>
          <a:prstGeom prst="rect">
            <a:avLst/>
          </a:prstGeom>
          <a:noFill/>
        </p:spPr>
        <p:txBody>
          <a:bodyPr wrap="square" rtlCol="0">
            <a:spAutoFit/>
          </a:bodyPr>
          <a:lstStyle/>
          <a:p>
            <a:pPr algn="ctr"/>
            <a:r>
              <a:rPr lang="fr-FR" dirty="0" smtClean="0">
                <a:solidFill>
                  <a:schemeClr val="bg1"/>
                </a:solidFill>
              </a:rPr>
              <a:t>Pourquoi pas lancer depuis l’Europe ?</a:t>
            </a:r>
          </a:p>
          <a:p>
            <a:pPr algn="ctr"/>
            <a:r>
              <a:rPr lang="fr-FR" dirty="0" smtClean="0">
                <a:solidFill>
                  <a:schemeClr val="bg1"/>
                </a:solidFill>
              </a:rPr>
              <a:t>Car à Kourou, moins besoin de carburant pour expulser la fusée dans l’Espace !</a:t>
            </a:r>
          </a:p>
        </p:txBody>
      </p:sp>
      <p:sp>
        <p:nvSpPr>
          <p:cNvPr id="32" name="ZoneTexte 31"/>
          <p:cNvSpPr txBox="1"/>
          <p:nvPr/>
        </p:nvSpPr>
        <p:spPr>
          <a:xfrm>
            <a:off x="1687234" y="656466"/>
            <a:ext cx="4077462" cy="400110"/>
          </a:xfrm>
          <a:prstGeom prst="rect">
            <a:avLst/>
          </a:prstGeom>
          <a:noFill/>
        </p:spPr>
        <p:txBody>
          <a:bodyPr wrap="square" rtlCol="0">
            <a:spAutoFit/>
          </a:bodyPr>
          <a:lstStyle/>
          <a:p>
            <a:r>
              <a:rPr lang="fr-FR" sz="2000" dirty="0" smtClean="0">
                <a:solidFill>
                  <a:schemeClr val="bg1"/>
                </a:solidFill>
              </a:rPr>
              <a:t>D’où décollent les lanceurs ?</a:t>
            </a:r>
            <a:endParaRPr lang="fr-FR" sz="2000" dirty="0">
              <a:solidFill>
                <a:schemeClr val="bg1"/>
              </a:solidFill>
            </a:endParaRPr>
          </a:p>
        </p:txBody>
      </p:sp>
      <p:sp>
        <p:nvSpPr>
          <p:cNvPr id="33" name="ZoneTexte 32"/>
          <p:cNvSpPr txBox="1"/>
          <p:nvPr/>
        </p:nvSpPr>
        <p:spPr>
          <a:xfrm>
            <a:off x="5022659" y="1579050"/>
            <a:ext cx="2192167" cy="369332"/>
          </a:xfrm>
          <a:prstGeom prst="rect">
            <a:avLst/>
          </a:prstGeom>
          <a:noFill/>
        </p:spPr>
        <p:txBody>
          <a:bodyPr wrap="square" rtlCol="0">
            <a:spAutoFit/>
          </a:bodyPr>
          <a:lstStyle/>
          <a:p>
            <a:pPr algn="ctr"/>
            <a:r>
              <a:rPr lang="fr-FR" dirty="0" smtClean="0">
                <a:solidFill>
                  <a:schemeClr val="bg1"/>
                </a:solidFill>
              </a:rPr>
              <a:t>Vue de dessus</a:t>
            </a:r>
          </a:p>
        </p:txBody>
      </p:sp>
      <p:sp>
        <p:nvSpPr>
          <p:cNvPr id="35" name="ZoneTexte 34"/>
          <p:cNvSpPr txBox="1"/>
          <p:nvPr/>
        </p:nvSpPr>
        <p:spPr>
          <a:xfrm>
            <a:off x="5176261" y="4038455"/>
            <a:ext cx="2304309" cy="307777"/>
          </a:xfrm>
          <a:prstGeom prst="rect">
            <a:avLst/>
          </a:prstGeom>
          <a:noFill/>
        </p:spPr>
        <p:txBody>
          <a:bodyPr wrap="square" rtlCol="0">
            <a:spAutoFit/>
          </a:bodyPr>
          <a:lstStyle/>
          <a:p>
            <a:pPr algn="ctr"/>
            <a:r>
              <a:rPr lang="fr-FR" sz="1400" dirty="0" smtClean="0">
                <a:solidFill>
                  <a:schemeClr val="bg1"/>
                </a:solidFill>
              </a:rPr>
              <a:t>Loin du centre de rotation</a:t>
            </a:r>
          </a:p>
        </p:txBody>
      </p:sp>
      <p:sp>
        <p:nvSpPr>
          <p:cNvPr id="36" name="ZoneTexte 35"/>
          <p:cNvSpPr txBox="1"/>
          <p:nvPr/>
        </p:nvSpPr>
        <p:spPr>
          <a:xfrm>
            <a:off x="9488983" y="5244700"/>
            <a:ext cx="2657865" cy="307777"/>
          </a:xfrm>
          <a:prstGeom prst="rect">
            <a:avLst/>
          </a:prstGeom>
          <a:noFill/>
        </p:spPr>
        <p:txBody>
          <a:bodyPr wrap="square" rtlCol="0">
            <a:spAutoFit/>
          </a:bodyPr>
          <a:lstStyle/>
          <a:p>
            <a:pPr algn="ctr"/>
            <a:r>
              <a:rPr lang="fr-FR" sz="1400" dirty="0" smtClean="0">
                <a:solidFill>
                  <a:schemeClr val="bg1"/>
                </a:solidFill>
              </a:rPr>
              <a:t>Plus près du centre de rotation</a:t>
            </a:r>
          </a:p>
        </p:txBody>
      </p:sp>
    </p:spTree>
    <p:extLst>
      <p:ext uri="{BB962C8B-B14F-4D97-AF65-F5344CB8AC3E}">
        <p14:creationId xmlns:p14="http://schemas.microsoft.com/office/powerpoint/2010/main" val="245328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17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1" name="Groupe 10"/>
          <p:cNvGrpSpPr/>
          <p:nvPr/>
        </p:nvGrpSpPr>
        <p:grpSpPr>
          <a:xfrm>
            <a:off x="4077919" y="3180870"/>
            <a:ext cx="4036163" cy="2075018"/>
            <a:chOff x="797280" y="2558118"/>
            <a:chExt cx="4036163" cy="2075018"/>
          </a:xfrm>
          <a:effectLst>
            <a:outerShdw blurRad="50800" dist="38100" dir="2700000" algn="tl" rotWithShape="0">
              <a:prstClr val="black">
                <a:alpha val="40000"/>
              </a:prstClr>
            </a:outerShdw>
          </a:effectLst>
        </p:grpSpPr>
        <p:pic>
          <p:nvPicPr>
            <p:cNvPr id="8" name="Image 7">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7280" y="2558118"/>
              <a:ext cx="4036163" cy="2075018"/>
            </a:xfrm>
            <a:prstGeom prst="rect">
              <a:avLst/>
            </a:prstGeom>
          </p:spPr>
        </p:pic>
        <p:sp>
          <p:nvSpPr>
            <p:cNvPr id="9" name="Ellipse 8">
              <a:hlinkClick r:id="rId3"/>
            </p:cNvPr>
            <p:cNvSpPr/>
            <p:nvPr/>
          </p:nvSpPr>
          <p:spPr>
            <a:xfrm>
              <a:off x="2455361" y="3235627"/>
              <a:ext cx="720000" cy="720000"/>
            </a:xfrm>
            <a:prstGeom prst="ellipse">
              <a:avLst/>
            </a:prstGeom>
            <a:solidFill>
              <a:srgbClr val="6D6D6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hlinkClick r:id="rId3"/>
            </p:cNvPr>
            <p:cNvSpPr/>
            <p:nvPr/>
          </p:nvSpPr>
          <p:spPr>
            <a:xfrm rot="5400000">
              <a:off x="2692687" y="3460409"/>
              <a:ext cx="321547" cy="270435"/>
            </a:xfrm>
            <a:prstGeom prst="triangle">
              <a:avLst/>
            </a:prstGeom>
            <a:solidFill>
              <a:schemeClr val="tx1">
                <a:lumMod val="65000"/>
                <a:lumOff val="35000"/>
              </a:schemeClr>
            </a:solidFill>
            <a:ln cap="rnd">
              <a:solidFill>
                <a:schemeClr val="tx1">
                  <a:lumMod val="65000"/>
                  <a:lumOff val="3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Forme libre 18"/>
          <p:cNvSpPr/>
          <p:nvPr/>
        </p:nvSpPr>
        <p:spPr>
          <a:xfrm rot="1320000">
            <a:off x="5694941" y="4406647"/>
            <a:ext cx="231112" cy="433754"/>
          </a:xfrm>
          <a:custGeom>
            <a:avLst/>
            <a:gdLst>
              <a:gd name="connsiteX0" fmla="*/ 115556 w 231112"/>
              <a:gd name="connsiteY0" fmla="*/ 0 h 433754"/>
              <a:gd name="connsiteX1" fmla="*/ 231112 w 231112"/>
              <a:gd name="connsiteY1" fmla="*/ 281354 h 433754"/>
              <a:gd name="connsiteX2" fmla="*/ 139209 w 231112"/>
              <a:gd name="connsiteY2" fmla="*/ 281354 h 433754"/>
              <a:gd name="connsiteX3" fmla="*/ 139209 w 231112"/>
              <a:gd name="connsiteY3" fmla="*/ 433754 h 433754"/>
              <a:gd name="connsiteX4" fmla="*/ 88967 w 231112"/>
              <a:gd name="connsiteY4" fmla="*/ 433754 h 433754"/>
              <a:gd name="connsiteX5" fmla="*/ 88967 w 231112"/>
              <a:gd name="connsiteY5" fmla="*/ 281354 h 433754"/>
              <a:gd name="connsiteX6" fmla="*/ 0 w 231112"/>
              <a:gd name="connsiteY6" fmla="*/ 281354 h 43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 h="433754">
                <a:moveTo>
                  <a:pt x="115556" y="0"/>
                </a:moveTo>
                <a:lnTo>
                  <a:pt x="231112" y="281354"/>
                </a:lnTo>
                <a:lnTo>
                  <a:pt x="139209" y="281354"/>
                </a:lnTo>
                <a:lnTo>
                  <a:pt x="139209" y="433754"/>
                </a:lnTo>
                <a:lnTo>
                  <a:pt x="88967" y="433754"/>
                </a:lnTo>
                <a:lnTo>
                  <a:pt x="88967" y="281354"/>
                </a:lnTo>
                <a:lnTo>
                  <a:pt x="0" y="28135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4391062" y="2109912"/>
            <a:ext cx="3486074" cy="369332"/>
          </a:xfrm>
          <a:prstGeom prst="rect">
            <a:avLst/>
          </a:prstGeom>
          <a:noFill/>
        </p:spPr>
        <p:txBody>
          <a:bodyPr wrap="square" rtlCol="0">
            <a:spAutoFit/>
          </a:bodyPr>
          <a:lstStyle/>
          <a:p>
            <a:pPr algn="ctr"/>
            <a:r>
              <a:rPr lang="fr-FR" dirty="0" smtClean="0">
                <a:solidFill>
                  <a:schemeClr val="bg1"/>
                </a:solidFill>
              </a:rPr>
              <a:t>Décollage d’un lanceur Ariane 5</a:t>
            </a:r>
          </a:p>
        </p:txBody>
      </p:sp>
    </p:spTree>
    <p:extLst>
      <p:ext uri="{BB962C8B-B14F-4D97-AF65-F5344CB8AC3E}">
        <p14:creationId xmlns:p14="http://schemas.microsoft.com/office/powerpoint/2010/main" val="188490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373" y="440121"/>
            <a:ext cx="3955867" cy="5915404"/>
          </a:xfrm>
          <a:prstGeom prst="rect">
            <a:avLst/>
          </a:prstGeom>
        </p:spPr>
      </p:pic>
      <p:sp>
        <p:nvSpPr>
          <p:cNvPr id="44" name="Rectangle 43"/>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4460240" y="3136213"/>
            <a:ext cx="5184433" cy="523220"/>
          </a:xfrm>
          <a:prstGeom prst="rect">
            <a:avLst/>
          </a:prstGeom>
        </p:spPr>
        <p:txBody>
          <a:bodyPr wrap="none">
            <a:spAutoFit/>
          </a:bodyPr>
          <a:lstStyle/>
          <a:p>
            <a:r>
              <a:rPr lang="fr-FR" sz="2800" dirty="0">
                <a:solidFill>
                  <a:schemeClr val="bg1"/>
                </a:solidFill>
              </a:rPr>
              <a:t>Qu’envoie-t-on dans l’Espace ?</a:t>
            </a:r>
          </a:p>
        </p:txBody>
      </p:sp>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54876" y="4275768"/>
            <a:ext cx="1814777" cy="1814777"/>
          </a:xfrm>
          <a:prstGeom prst="rect">
            <a:avLst/>
          </a:prstGeom>
        </p:spPr>
      </p:pic>
      <p:pic>
        <p:nvPicPr>
          <p:cNvPr id="14" name="Imag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726465">
            <a:off x="688870" y="608470"/>
            <a:ext cx="1814777" cy="1807442"/>
          </a:xfrm>
          <a:prstGeom prst="rect">
            <a:avLst/>
          </a:prstGeom>
        </p:spPr>
      </p:pic>
      <p:grpSp>
        <p:nvGrpSpPr>
          <p:cNvPr id="15" name="Groupe 14"/>
          <p:cNvGrpSpPr/>
          <p:nvPr/>
        </p:nvGrpSpPr>
        <p:grpSpPr>
          <a:xfrm>
            <a:off x="1879301" y="2760230"/>
            <a:ext cx="2305160" cy="1710600"/>
            <a:chOff x="2935185" y="4258633"/>
            <a:chExt cx="1042635" cy="792000"/>
          </a:xfrm>
        </p:grpSpPr>
        <p:pic>
          <p:nvPicPr>
            <p:cNvPr id="16" name="Image 15"/>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18" name="Imag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Tree>
    <p:extLst>
      <p:ext uri="{BB962C8B-B14F-4D97-AF65-F5344CB8AC3E}">
        <p14:creationId xmlns:p14="http://schemas.microsoft.com/office/powerpoint/2010/main" val="3152913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19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21" name="ZoneTexte 20"/>
          <p:cNvSpPr txBox="1"/>
          <p:nvPr/>
        </p:nvSpPr>
        <p:spPr>
          <a:xfrm>
            <a:off x="3270400" y="2242171"/>
            <a:ext cx="1590255" cy="369332"/>
          </a:xfrm>
          <a:prstGeom prst="rect">
            <a:avLst/>
          </a:prstGeom>
          <a:noFill/>
        </p:spPr>
        <p:txBody>
          <a:bodyPr wrap="square" rtlCol="0">
            <a:spAutoFit/>
          </a:bodyPr>
          <a:lstStyle/>
          <a:p>
            <a:r>
              <a:rPr lang="fr-FR" dirty="0" smtClean="0">
                <a:solidFill>
                  <a:schemeClr val="bg1"/>
                </a:solidFill>
              </a:rPr>
              <a:t>Des satellites</a:t>
            </a:r>
            <a:endParaRPr lang="fr-FR" dirty="0">
              <a:solidFill>
                <a:schemeClr val="bg1"/>
              </a:solidFill>
            </a:endParaRPr>
          </a:p>
        </p:txBody>
      </p:sp>
      <p:sp>
        <p:nvSpPr>
          <p:cNvPr id="22" name="ZoneTexte 21"/>
          <p:cNvSpPr txBox="1"/>
          <p:nvPr/>
        </p:nvSpPr>
        <p:spPr>
          <a:xfrm>
            <a:off x="3270400" y="3619901"/>
            <a:ext cx="1759226" cy="369332"/>
          </a:xfrm>
          <a:prstGeom prst="rect">
            <a:avLst/>
          </a:prstGeom>
          <a:noFill/>
        </p:spPr>
        <p:txBody>
          <a:bodyPr wrap="square" rtlCol="0">
            <a:spAutoFit/>
          </a:bodyPr>
          <a:lstStyle/>
          <a:p>
            <a:r>
              <a:rPr lang="fr-FR" dirty="0" smtClean="0">
                <a:solidFill>
                  <a:schemeClr val="bg1"/>
                </a:solidFill>
              </a:rPr>
              <a:t>Des sondes</a:t>
            </a:r>
            <a:endParaRPr lang="fr-FR" dirty="0">
              <a:solidFill>
                <a:schemeClr val="bg1"/>
              </a:solidFill>
            </a:endParaRPr>
          </a:p>
        </p:txBody>
      </p:sp>
      <p:sp>
        <p:nvSpPr>
          <p:cNvPr id="23" name="ZoneTexte 22"/>
          <p:cNvSpPr txBox="1"/>
          <p:nvPr/>
        </p:nvSpPr>
        <p:spPr>
          <a:xfrm>
            <a:off x="3270400" y="4953897"/>
            <a:ext cx="1759226" cy="369332"/>
          </a:xfrm>
          <a:prstGeom prst="rect">
            <a:avLst/>
          </a:prstGeom>
          <a:noFill/>
        </p:spPr>
        <p:txBody>
          <a:bodyPr wrap="square" rtlCol="0">
            <a:spAutoFit/>
          </a:bodyPr>
          <a:lstStyle/>
          <a:p>
            <a:r>
              <a:rPr lang="fr-FR" dirty="0" smtClean="0">
                <a:solidFill>
                  <a:schemeClr val="bg1"/>
                </a:solidFill>
              </a:rPr>
              <a:t>Des humains</a:t>
            </a:r>
            <a:endParaRPr lang="fr-FR" dirty="0">
              <a:solidFill>
                <a:schemeClr val="bg1"/>
              </a:solidFill>
            </a:endParaRPr>
          </a:p>
        </p:txBody>
      </p:sp>
      <p:pic>
        <p:nvPicPr>
          <p:cNvPr id="30" name="Imag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8480" y="2090207"/>
            <a:ext cx="684000" cy="684000"/>
          </a:xfrm>
          <a:prstGeom prst="rect">
            <a:avLst/>
          </a:prstGeom>
        </p:spPr>
      </p:pic>
      <p:grpSp>
        <p:nvGrpSpPr>
          <p:cNvPr id="9" name="Groupe 8"/>
          <p:cNvGrpSpPr/>
          <p:nvPr/>
        </p:nvGrpSpPr>
        <p:grpSpPr>
          <a:xfrm>
            <a:off x="8457693" y="3341400"/>
            <a:ext cx="1325575" cy="1124540"/>
            <a:chOff x="9149623" y="3325596"/>
            <a:chExt cx="1325575" cy="1124540"/>
          </a:xfrm>
        </p:grpSpPr>
        <p:pic>
          <p:nvPicPr>
            <p:cNvPr id="28" name="Imag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55674" y="3622903"/>
              <a:ext cx="319524" cy="319524"/>
            </a:xfrm>
            <a:prstGeom prst="rect">
              <a:avLst/>
            </a:prstGeom>
          </p:spPr>
        </p:pic>
        <p:pic>
          <p:nvPicPr>
            <p:cNvPr id="29" name="Imag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9623" y="3325596"/>
              <a:ext cx="914139" cy="914139"/>
            </a:xfrm>
            <a:prstGeom prst="rect">
              <a:avLst/>
            </a:prstGeom>
          </p:spPr>
        </p:pic>
        <p:pic>
          <p:nvPicPr>
            <p:cNvPr id="34" name="Imag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89271" y="3823971"/>
              <a:ext cx="626165" cy="626165"/>
            </a:xfrm>
            <a:prstGeom prst="rect">
              <a:avLst/>
            </a:prstGeom>
          </p:spPr>
        </p:pic>
      </p:grpSp>
      <p:pic>
        <p:nvPicPr>
          <p:cNvPr id="27" name="Imag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6701" y="2018957"/>
            <a:ext cx="792000" cy="792000"/>
          </a:xfrm>
          <a:prstGeom prst="rect">
            <a:avLst/>
          </a:prstGeom>
        </p:spPr>
      </p:pic>
      <p:pic>
        <p:nvPicPr>
          <p:cNvPr id="35" name="Image 3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16701" y="4695156"/>
            <a:ext cx="792000" cy="788805"/>
          </a:xfrm>
          <a:prstGeom prst="rect">
            <a:avLst/>
          </a:prstGeom>
        </p:spPr>
      </p:pic>
      <p:grpSp>
        <p:nvGrpSpPr>
          <p:cNvPr id="12" name="Groupe 11"/>
          <p:cNvGrpSpPr/>
          <p:nvPr/>
        </p:nvGrpSpPr>
        <p:grpSpPr>
          <a:xfrm>
            <a:off x="2031139" y="3382762"/>
            <a:ext cx="1042635" cy="792000"/>
            <a:chOff x="2935185" y="4258633"/>
            <a:chExt cx="1042635" cy="792000"/>
          </a:xfrm>
        </p:grpSpPr>
        <p:pic>
          <p:nvPicPr>
            <p:cNvPr id="36" name="Image 35"/>
            <p:cNvPicPr>
              <a:picLocks noChangeAspect="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10" name="Imag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
        <p:nvSpPr>
          <p:cNvPr id="37" name="ZoneTexte 36"/>
          <p:cNvSpPr txBox="1"/>
          <p:nvPr/>
        </p:nvSpPr>
        <p:spPr>
          <a:xfrm>
            <a:off x="5297971" y="2249684"/>
            <a:ext cx="2777133" cy="338554"/>
          </a:xfrm>
          <a:prstGeom prst="rect">
            <a:avLst/>
          </a:prstGeom>
          <a:noFill/>
        </p:spPr>
        <p:txBody>
          <a:bodyPr wrap="square" rtlCol="0">
            <a:spAutoFit/>
          </a:bodyPr>
          <a:lstStyle/>
          <a:p>
            <a:pPr algn="r"/>
            <a:r>
              <a:rPr lang="fr-FR" sz="1600" i="1" dirty="0" smtClean="0">
                <a:solidFill>
                  <a:schemeClr val="bg1"/>
                </a:solidFill>
              </a:rPr>
              <a:t>En orbite autour de la Terre</a:t>
            </a:r>
            <a:endParaRPr lang="fr-FR" sz="1600" i="1" dirty="0">
              <a:solidFill>
                <a:schemeClr val="bg1"/>
              </a:solidFill>
            </a:endParaRPr>
          </a:p>
        </p:txBody>
      </p:sp>
      <p:sp>
        <p:nvSpPr>
          <p:cNvPr id="38" name="ZoneTexte 37"/>
          <p:cNvSpPr txBox="1"/>
          <p:nvPr/>
        </p:nvSpPr>
        <p:spPr>
          <a:xfrm>
            <a:off x="5196454" y="3609485"/>
            <a:ext cx="2878649" cy="338554"/>
          </a:xfrm>
          <a:prstGeom prst="rect">
            <a:avLst/>
          </a:prstGeom>
          <a:noFill/>
        </p:spPr>
        <p:txBody>
          <a:bodyPr wrap="square" rtlCol="0">
            <a:spAutoFit/>
          </a:bodyPr>
          <a:lstStyle/>
          <a:p>
            <a:pPr algn="r"/>
            <a:r>
              <a:rPr lang="fr-FR" sz="1600" i="1" dirty="0" smtClean="0">
                <a:solidFill>
                  <a:schemeClr val="bg1"/>
                </a:solidFill>
              </a:rPr>
              <a:t>Partout en dehors de la Terre</a:t>
            </a:r>
            <a:endParaRPr lang="fr-FR" sz="1600" i="1" dirty="0">
              <a:solidFill>
                <a:schemeClr val="bg1"/>
              </a:solidFill>
            </a:endParaRPr>
          </a:p>
        </p:txBody>
      </p:sp>
      <p:sp>
        <p:nvSpPr>
          <p:cNvPr id="39" name="ZoneTexte 38"/>
          <p:cNvSpPr txBox="1"/>
          <p:nvPr/>
        </p:nvSpPr>
        <p:spPr>
          <a:xfrm>
            <a:off x="5196454" y="4969286"/>
            <a:ext cx="2878649" cy="338554"/>
          </a:xfrm>
          <a:prstGeom prst="rect">
            <a:avLst/>
          </a:prstGeom>
          <a:noFill/>
        </p:spPr>
        <p:txBody>
          <a:bodyPr wrap="square" rtlCol="0">
            <a:spAutoFit/>
          </a:bodyPr>
          <a:lstStyle/>
          <a:p>
            <a:pPr algn="r"/>
            <a:r>
              <a:rPr lang="fr-FR" sz="1600" i="1" dirty="0" smtClean="0">
                <a:solidFill>
                  <a:schemeClr val="bg1"/>
                </a:solidFill>
              </a:rPr>
              <a:t>Dans la Station et sur la Lune</a:t>
            </a:r>
            <a:endParaRPr lang="fr-FR" sz="1600" i="1" dirty="0">
              <a:solidFill>
                <a:schemeClr val="bg1"/>
              </a:solidFill>
            </a:endParaRPr>
          </a:p>
        </p:txBody>
      </p:sp>
      <p:grpSp>
        <p:nvGrpSpPr>
          <p:cNvPr id="14" name="Groupe 13"/>
          <p:cNvGrpSpPr/>
          <p:nvPr/>
        </p:nvGrpSpPr>
        <p:grpSpPr>
          <a:xfrm>
            <a:off x="8705877" y="4686585"/>
            <a:ext cx="1129184" cy="743574"/>
            <a:chOff x="8705877" y="4686585"/>
            <a:chExt cx="1129184" cy="743574"/>
          </a:xfrm>
        </p:grpSpPr>
        <p:grpSp>
          <p:nvGrpSpPr>
            <p:cNvPr id="8" name="Groupe 7"/>
            <p:cNvGrpSpPr/>
            <p:nvPr/>
          </p:nvGrpSpPr>
          <p:grpSpPr>
            <a:xfrm>
              <a:off x="8705877" y="4779351"/>
              <a:ext cx="1129184" cy="650808"/>
              <a:chOff x="9243384" y="4784641"/>
              <a:chExt cx="1129184" cy="650808"/>
            </a:xfrm>
          </p:grpSpPr>
          <p:pic>
            <p:nvPicPr>
              <p:cNvPr id="31" name="Image 3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54955" y="4784641"/>
                <a:ext cx="617613" cy="617613"/>
              </a:xfrm>
              <a:prstGeom prst="rect">
                <a:avLst/>
              </a:prstGeom>
            </p:spPr>
          </p:pic>
          <p:grpSp>
            <p:nvGrpSpPr>
              <p:cNvPr id="4" name="Groupe 3"/>
              <p:cNvGrpSpPr/>
              <p:nvPr/>
            </p:nvGrpSpPr>
            <p:grpSpPr>
              <a:xfrm>
                <a:off x="9243384" y="4992683"/>
                <a:ext cx="475569" cy="442766"/>
                <a:chOff x="8956640" y="4055322"/>
                <a:chExt cx="475569" cy="442766"/>
              </a:xfrm>
            </p:grpSpPr>
            <p:pic>
              <p:nvPicPr>
                <p:cNvPr id="33" name="Image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23424" y="4156088"/>
                  <a:ext cx="342000" cy="342000"/>
                </a:xfrm>
                <a:prstGeom prst="rect">
                  <a:avLst/>
                </a:prstGeom>
              </p:spPr>
            </p:pic>
            <p:sp>
              <p:nvSpPr>
                <p:cNvPr id="2" name="Rectangle 1"/>
                <p:cNvSpPr/>
                <p:nvPr/>
              </p:nvSpPr>
              <p:spPr>
                <a:xfrm>
                  <a:off x="8956640" y="4055322"/>
                  <a:ext cx="475569" cy="438585"/>
                </a:xfrm>
                <a:prstGeom prst="rect">
                  <a:avLst/>
                </a:prstGeom>
                <a:solidFill>
                  <a:srgbClr val="001F5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3" name="Image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936758">
              <a:off x="8774764" y="4686585"/>
              <a:ext cx="593253" cy="593253"/>
            </a:xfrm>
            <a:prstGeom prst="rect">
              <a:avLst/>
            </a:prstGeom>
          </p:spPr>
        </p:pic>
      </p:grpSp>
    </p:spTree>
    <p:extLst>
      <p:ext uri="{BB962C8B-B14F-4D97-AF65-F5344CB8AC3E}">
        <p14:creationId xmlns:p14="http://schemas.microsoft.com/office/powerpoint/2010/main" val="1241544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e 37"/>
          <p:cNvGrpSpPr/>
          <p:nvPr/>
        </p:nvGrpSpPr>
        <p:grpSpPr>
          <a:xfrm>
            <a:off x="1862083" y="2467886"/>
            <a:ext cx="2686491" cy="1152000"/>
            <a:chOff x="5607297" y="1070560"/>
            <a:chExt cx="3387350" cy="1381102"/>
          </a:xfrm>
        </p:grpSpPr>
        <p:grpSp>
          <p:nvGrpSpPr>
            <p:cNvPr id="28" name="Groupe 27"/>
            <p:cNvGrpSpPr/>
            <p:nvPr/>
          </p:nvGrpSpPr>
          <p:grpSpPr>
            <a:xfrm>
              <a:off x="5624915" y="1070560"/>
              <a:ext cx="3369732" cy="1381102"/>
              <a:chOff x="6511057" y="411568"/>
              <a:chExt cx="3369732" cy="1381102"/>
            </a:xfrm>
          </p:grpSpPr>
          <p:pic>
            <p:nvPicPr>
              <p:cNvPr id="23" name="Imag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1057" y="412587"/>
                <a:ext cx="3369732" cy="1380083"/>
              </a:xfrm>
              <a:prstGeom prst="rect">
                <a:avLst/>
              </a:prstGeom>
            </p:spPr>
          </p:pic>
          <p:sp>
            <p:nvSpPr>
              <p:cNvPr id="24" name="Rectangle 23"/>
              <p:cNvSpPr/>
              <p:nvPr/>
            </p:nvSpPr>
            <p:spPr>
              <a:xfrm>
                <a:off x="9499804" y="411568"/>
                <a:ext cx="380985" cy="1380084"/>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0" name="Rectangle 29"/>
            <p:cNvSpPr/>
            <p:nvPr/>
          </p:nvSpPr>
          <p:spPr>
            <a:xfrm>
              <a:off x="5607297" y="1071577"/>
              <a:ext cx="3293416" cy="1379066"/>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p:cNvGrpSpPr/>
          <p:nvPr/>
        </p:nvGrpSpPr>
        <p:grpSpPr>
          <a:xfrm>
            <a:off x="1862083" y="1097994"/>
            <a:ext cx="2686491" cy="1152000"/>
            <a:chOff x="7570761" y="4204098"/>
            <a:chExt cx="3405088" cy="1380999"/>
          </a:xfrm>
        </p:grpSpPr>
        <p:grpSp>
          <p:nvGrpSpPr>
            <p:cNvPr id="27" name="Groupe 26"/>
            <p:cNvGrpSpPr/>
            <p:nvPr/>
          </p:nvGrpSpPr>
          <p:grpSpPr>
            <a:xfrm>
              <a:off x="7595413" y="4204098"/>
              <a:ext cx="3380436" cy="1380999"/>
              <a:chOff x="8059424" y="3451343"/>
              <a:chExt cx="3380436" cy="1380999"/>
            </a:xfrm>
          </p:grpSpPr>
          <p:pic>
            <p:nvPicPr>
              <p:cNvPr id="25" name="Image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59424" y="3452259"/>
                <a:ext cx="3380435" cy="1380083"/>
              </a:xfrm>
              <a:prstGeom prst="rect">
                <a:avLst/>
              </a:prstGeom>
            </p:spPr>
          </p:pic>
          <p:sp>
            <p:nvSpPr>
              <p:cNvPr id="26" name="Rectangle 25"/>
              <p:cNvSpPr/>
              <p:nvPr/>
            </p:nvSpPr>
            <p:spPr>
              <a:xfrm>
                <a:off x="11058875" y="3451343"/>
                <a:ext cx="380985" cy="1380999"/>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Rectangle 30"/>
            <p:cNvSpPr/>
            <p:nvPr/>
          </p:nvSpPr>
          <p:spPr>
            <a:xfrm>
              <a:off x="7570761" y="4204098"/>
              <a:ext cx="3279858" cy="1380999"/>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p:cNvGrpSpPr/>
          <p:nvPr/>
        </p:nvGrpSpPr>
        <p:grpSpPr>
          <a:xfrm>
            <a:off x="1801123" y="5242300"/>
            <a:ext cx="2777931" cy="1152000"/>
            <a:chOff x="4285678" y="4316537"/>
            <a:chExt cx="3475576" cy="1387313"/>
          </a:xfrm>
        </p:grpSpPr>
        <p:grpSp>
          <p:nvGrpSpPr>
            <p:cNvPr id="29" name="Groupe 28"/>
            <p:cNvGrpSpPr/>
            <p:nvPr/>
          </p:nvGrpSpPr>
          <p:grpSpPr>
            <a:xfrm>
              <a:off x="4390994" y="4316537"/>
              <a:ext cx="3370260" cy="1387312"/>
              <a:chOff x="5369332" y="3812921"/>
              <a:chExt cx="3370260" cy="1387312"/>
            </a:xfrm>
          </p:grpSpPr>
          <p:pic>
            <p:nvPicPr>
              <p:cNvPr id="15" name="Imag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69332" y="3812922"/>
                <a:ext cx="3194577" cy="1387311"/>
              </a:xfrm>
              <a:prstGeom prst="rect">
                <a:avLst/>
              </a:prstGeom>
            </p:spPr>
          </p:pic>
          <p:sp>
            <p:nvSpPr>
              <p:cNvPr id="16" name="Rectangle 15"/>
              <p:cNvSpPr/>
              <p:nvPr/>
            </p:nvSpPr>
            <p:spPr>
              <a:xfrm>
                <a:off x="8358607" y="3812921"/>
                <a:ext cx="380985" cy="1387312"/>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Rectangle 31"/>
            <p:cNvSpPr/>
            <p:nvPr/>
          </p:nvSpPr>
          <p:spPr>
            <a:xfrm>
              <a:off x="4285678" y="4316537"/>
              <a:ext cx="3354791" cy="1387313"/>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88107" y="3835489"/>
            <a:ext cx="2666828" cy="1160606"/>
          </a:xfrm>
          <a:prstGeom prst="rect">
            <a:avLst/>
          </a:prstGeom>
        </p:spPr>
      </p:pic>
      <p:sp>
        <p:nvSpPr>
          <p:cNvPr id="21" name="Rectangle 20"/>
          <p:cNvSpPr/>
          <p:nvPr/>
        </p:nvSpPr>
        <p:spPr>
          <a:xfrm>
            <a:off x="4265446" y="3835487"/>
            <a:ext cx="303220" cy="1160610"/>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3"/>
          <p:cNvSpPr>
            <a:spLocks noGrp="1"/>
          </p:cNvSpPr>
          <p:nvPr>
            <p:ph type="title"/>
          </p:nvPr>
        </p:nvSpPr>
        <p:spPr/>
        <p:txBody>
          <a:bodyPr/>
          <a:lstStyle/>
          <a:p>
            <a:r>
              <a:rPr lang="fr-FR" altLang="de-DE" dirty="0" smtClean="0"/>
              <a:t>Plan de la présentation</a:t>
            </a:r>
            <a:endParaRPr lang="en-GB" dirty="0"/>
          </a:p>
        </p:txBody>
      </p:sp>
      <p:sp>
        <p:nvSpPr>
          <p:cNvPr id="7" name="ZoneTexte 6"/>
          <p:cNvSpPr txBox="1"/>
          <p:nvPr/>
        </p:nvSpPr>
        <p:spPr>
          <a:xfrm>
            <a:off x="2983298" y="5635702"/>
            <a:ext cx="4214968" cy="400110"/>
          </a:xfrm>
          <a:prstGeom prst="rect">
            <a:avLst/>
          </a:prstGeom>
          <a:noFill/>
        </p:spPr>
        <p:txBody>
          <a:bodyPr wrap="square" rtlCol="0">
            <a:spAutoFit/>
          </a:bodyPr>
          <a:lstStyle/>
          <a:p>
            <a:r>
              <a:rPr lang="fr-FR" sz="2000" dirty="0" smtClean="0">
                <a:solidFill>
                  <a:schemeClr val="bg1"/>
                </a:solidFill>
              </a:rPr>
              <a:t>Et après ?</a:t>
            </a:r>
          </a:p>
        </p:txBody>
      </p:sp>
      <p:sp>
        <p:nvSpPr>
          <p:cNvPr id="40" name="Rectangle 39"/>
          <p:cNvSpPr/>
          <p:nvPr/>
        </p:nvSpPr>
        <p:spPr>
          <a:xfrm>
            <a:off x="2983298" y="1224533"/>
            <a:ext cx="3915918" cy="923330"/>
          </a:xfrm>
          <a:prstGeom prst="rect">
            <a:avLst/>
          </a:prstGeom>
        </p:spPr>
        <p:txBody>
          <a:bodyPr wrap="square">
            <a:spAutoFit/>
          </a:bodyPr>
          <a:lstStyle/>
          <a:p>
            <a:r>
              <a:rPr lang="fr-FR" dirty="0">
                <a:solidFill>
                  <a:schemeClr val="bg1"/>
                </a:solidFill>
              </a:rPr>
              <a:t>L’Espace c’est quoi ?</a:t>
            </a:r>
          </a:p>
          <a:p>
            <a:r>
              <a:rPr lang="fr-FR" dirty="0">
                <a:solidFill>
                  <a:schemeClr val="bg1"/>
                </a:solidFill>
              </a:rPr>
              <a:t>L’Espace c’est où ?</a:t>
            </a:r>
          </a:p>
          <a:p>
            <a:r>
              <a:rPr lang="fr-FR" dirty="0">
                <a:solidFill>
                  <a:schemeClr val="bg1"/>
                </a:solidFill>
              </a:rPr>
              <a:t>Où sommes-nous dans l’Espace ?</a:t>
            </a:r>
          </a:p>
        </p:txBody>
      </p:sp>
      <p:sp>
        <p:nvSpPr>
          <p:cNvPr id="41" name="Rectangle 40"/>
          <p:cNvSpPr/>
          <p:nvPr/>
        </p:nvSpPr>
        <p:spPr>
          <a:xfrm>
            <a:off x="2983298" y="2859343"/>
            <a:ext cx="3377848" cy="369332"/>
          </a:xfrm>
          <a:prstGeom prst="rect">
            <a:avLst/>
          </a:prstGeom>
        </p:spPr>
        <p:txBody>
          <a:bodyPr wrap="none">
            <a:spAutoFit/>
          </a:bodyPr>
          <a:lstStyle/>
          <a:p>
            <a:r>
              <a:rPr lang="fr-FR" dirty="0">
                <a:solidFill>
                  <a:schemeClr val="bg1"/>
                </a:solidFill>
              </a:rPr>
              <a:t>Comment aller dans l’Espace ?</a:t>
            </a:r>
          </a:p>
        </p:txBody>
      </p:sp>
      <p:pic>
        <p:nvPicPr>
          <p:cNvPr id="43" name="Image 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969626" y="4443728"/>
            <a:ext cx="450313" cy="450313"/>
          </a:xfrm>
          <a:prstGeom prst="rect">
            <a:avLst/>
          </a:prstGeom>
        </p:spPr>
      </p:pic>
      <p:pic>
        <p:nvPicPr>
          <p:cNvPr id="44" name="Image 4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726465">
            <a:off x="2138729" y="3933356"/>
            <a:ext cx="468334" cy="466441"/>
          </a:xfrm>
          <a:prstGeom prst="rect">
            <a:avLst/>
          </a:prstGeom>
        </p:spPr>
      </p:pic>
      <p:grpSp>
        <p:nvGrpSpPr>
          <p:cNvPr id="45" name="Groupe 44"/>
          <p:cNvGrpSpPr/>
          <p:nvPr/>
        </p:nvGrpSpPr>
        <p:grpSpPr>
          <a:xfrm>
            <a:off x="2515259" y="4386103"/>
            <a:ext cx="561517" cy="403372"/>
            <a:chOff x="2935185" y="4258633"/>
            <a:chExt cx="1042635" cy="792000"/>
          </a:xfrm>
        </p:grpSpPr>
        <p:pic>
          <p:nvPicPr>
            <p:cNvPr id="46" name="Image 45"/>
            <p:cNvPicPr>
              <a:picLocks noChangeAspect="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3544575" y="4269907"/>
              <a:ext cx="433245" cy="433245"/>
            </a:xfrm>
            <a:prstGeom prst="rect">
              <a:avLst/>
            </a:prstGeom>
          </p:spPr>
        </p:pic>
        <p:pic>
          <p:nvPicPr>
            <p:cNvPr id="47" name="Image 4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35185" y="4258633"/>
              <a:ext cx="792000" cy="792000"/>
            </a:xfrm>
            <a:prstGeom prst="rect">
              <a:avLst/>
            </a:prstGeom>
          </p:spPr>
        </p:pic>
      </p:grpSp>
      <p:sp>
        <p:nvSpPr>
          <p:cNvPr id="48" name="Rectangle 47"/>
          <p:cNvSpPr/>
          <p:nvPr/>
        </p:nvSpPr>
        <p:spPr>
          <a:xfrm>
            <a:off x="1888107" y="3835488"/>
            <a:ext cx="2621752" cy="1160609"/>
          </a:xfrm>
          <a:prstGeom prst="rect">
            <a:avLst/>
          </a:prstGeom>
          <a:solidFill>
            <a:srgbClr val="001F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2984992" y="4224973"/>
            <a:ext cx="3390672" cy="369332"/>
          </a:xfrm>
          <a:prstGeom prst="rect">
            <a:avLst/>
          </a:prstGeom>
        </p:spPr>
        <p:txBody>
          <a:bodyPr wrap="none">
            <a:spAutoFit/>
          </a:bodyPr>
          <a:lstStyle/>
          <a:p>
            <a:r>
              <a:rPr lang="fr-FR" dirty="0">
                <a:solidFill>
                  <a:schemeClr val="bg1"/>
                </a:solidFill>
              </a:rPr>
              <a:t>Qu’envoie-t-on dans l’Espace ?</a:t>
            </a:r>
          </a:p>
        </p:txBody>
      </p:sp>
    </p:spTree>
    <p:extLst>
      <p:ext uri="{BB962C8B-B14F-4D97-AF65-F5344CB8AC3E}">
        <p14:creationId xmlns:p14="http://schemas.microsoft.com/office/powerpoint/2010/main" val="2651775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20</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41" name="ZoneTexte 40"/>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Qu’est-ce que c’est ?</a:t>
            </a:r>
            <a:endParaRPr lang="fr-FR" sz="2000" dirty="0">
              <a:solidFill>
                <a:schemeClr val="bg1"/>
              </a:solidFill>
            </a:endParaRPr>
          </a:p>
        </p:txBody>
      </p:sp>
      <p:sp>
        <p:nvSpPr>
          <p:cNvPr id="43" name="ZoneTexte 42"/>
          <p:cNvSpPr txBox="1"/>
          <p:nvPr/>
        </p:nvSpPr>
        <p:spPr>
          <a:xfrm>
            <a:off x="3431118" y="1641049"/>
            <a:ext cx="5465263" cy="369332"/>
          </a:xfrm>
          <a:prstGeom prst="rect">
            <a:avLst/>
          </a:prstGeom>
          <a:noFill/>
        </p:spPr>
        <p:txBody>
          <a:bodyPr wrap="square" rtlCol="0">
            <a:spAutoFit/>
          </a:bodyPr>
          <a:lstStyle/>
          <a:p>
            <a:pPr algn="ctr"/>
            <a:r>
              <a:rPr lang="fr-FR" dirty="0" smtClean="0">
                <a:solidFill>
                  <a:schemeClr val="bg1"/>
                </a:solidFill>
              </a:rPr>
              <a:t>Un satellite est un objet en orbite autour de la Terre</a:t>
            </a:r>
            <a:endParaRPr lang="fr-FR" dirty="0">
              <a:solidFill>
                <a:schemeClr val="bg1"/>
              </a:solidFill>
            </a:endParaRPr>
          </a:p>
        </p:txBody>
      </p:sp>
      <p:sp>
        <p:nvSpPr>
          <p:cNvPr id="12" name="ZoneTexte 11"/>
          <p:cNvSpPr txBox="1"/>
          <p:nvPr/>
        </p:nvSpPr>
        <p:spPr>
          <a:xfrm>
            <a:off x="1980386" y="5173230"/>
            <a:ext cx="3856376" cy="584775"/>
          </a:xfrm>
          <a:prstGeom prst="rect">
            <a:avLst/>
          </a:prstGeom>
          <a:noFill/>
        </p:spPr>
        <p:txBody>
          <a:bodyPr wrap="square" rtlCol="0">
            <a:spAutoFit/>
          </a:bodyPr>
          <a:lstStyle/>
          <a:p>
            <a:pPr algn="ctr"/>
            <a:r>
              <a:rPr lang="fr-FR" dirty="0" smtClean="0">
                <a:solidFill>
                  <a:schemeClr val="bg1"/>
                </a:solidFill>
              </a:rPr>
              <a:t>Les satellites naturels</a:t>
            </a:r>
          </a:p>
          <a:p>
            <a:pPr algn="ctr"/>
            <a:r>
              <a:rPr lang="fr-FR" sz="1400" dirty="0" smtClean="0">
                <a:solidFill>
                  <a:schemeClr val="bg1"/>
                </a:solidFill>
              </a:rPr>
              <a:t>La Lune</a:t>
            </a:r>
            <a:endParaRPr lang="fr-FR" sz="1400" dirty="0">
              <a:solidFill>
                <a:schemeClr val="bg1"/>
              </a:solidFill>
            </a:endParaRPr>
          </a:p>
        </p:txBody>
      </p:sp>
      <p:sp>
        <p:nvSpPr>
          <p:cNvPr id="13" name="ZoneTexte 12"/>
          <p:cNvSpPr txBox="1"/>
          <p:nvPr/>
        </p:nvSpPr>
        <p:spPr>
          <a:xfrm>
            <a:off x="4235561" y="2002879"/>
            <a:ext cx="3856376" cy="369332"/>
          </a:xfrm>
          <a:prstGeom prst="rect">
            <a:avLst/>
          </a:prstGeom>
          <a:noFill/>
        </p:spPr>
        <p:txBody>
          <a:bodyPr wrap="square" rtlCol="0">
            <a:spAutoFit/>
          </a:bodyPr>
          <a:lstStyle/>
          <a:p>
            <a:pPr algn="ctr"/>
            <a:r>
              <a:rPr lang="fr-FR" dirty="0" smtClean="0">
                <a:solidFill>
                  <a:schemeClr val="bg1"/>
                </a:solidFill>
              </a:rPr>
              <a:t>Il existe deux sortes de satellites:</a:t>
            </a:r>
            <a:endParaRPr lang="fr-FR" dirty="0">
              <a:solidFill>
                <a:schemeClr val="bg1"/>
              </a:solidFill>
            </a:endParaRPr>
          </a:p>
        </p:txBody>
      </p:sp>
      <p:sp>
        <p:nvSpPr>
          <p:cNvPr id="14" name="ZoneTexte 13"/>
          <p:cNvSpPr txBox="1"/>
          <p:nvPr/>
        </p:nvSpPr>
        <p:spPr>
          <a:xfrm>
            <a:off x="5974764" y="5334012"/>
            <a:ext cx="3856376" cy="369332"/>
          </a:xfrm>
          <a:prstGeom prst="rect">
            <a:avLst/>
          </a:prstGeom>
          <a:noFill/>
        </p:spPr>
        <p:txBody>
          <a:bodyPr wrap="square" rtlCol="0">
            <a:spAutoFit/>
          </a:bodyPr>
          <a:lstStyle/>
          <a:p>
            <a:pPr algn="ctr"/>
            <a:r>
              <a:rPr lang="fr-FR" dirty="0" smtClean="0">
                <a:solidFill>
                  <a:schemeClr val="bg1"/>
                </a:solidFill>
              </a:rPr>
              <a:t>Les satellites artificiels</a:t>
            </a:r>
            <a:endParaRPr lang="fr-FR" dirty="0">
              <a:solidFill>
                <a:schemeClr val="bg1"/>
              </a:solidFill>
            </a:endParaRP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3062" y="2696376"/>
            <a:ext cx="2542912" cy="2542912"/>
          </a:xfrm>
          <a:prstGeom prst="rect">
            <a:avLst/>
          </a:prstGeom>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62918" y="2399475"/>
            <a:ext cx="2880067" cy="2934537"/>
          </a:xfrm>
          <a:prstGeom prst="rect">
            <a:avLst/>
          </a:prstGeom>
        </p:spPr>
      </p:pic>
      <p:sp>
        <p:nvSpPr>
          <p:cNvPr id="23" name="ZoneTexte 22"/>
          <p:cNvSpPr txBox="1"/>
          <p:nvPr/>
        </p:nvSpPr>
        <p:spPr>
          <a:xfrm>
            <a:off x="7902951" y="4964680"/>
            <a:ext cx="1302032" cy="230832"/>
          </a:xfrm>
          <a:prstGeom prst="rect">
            <a:avLst/>
          </a:prstGeom>
          <a:noFill/>
        </p:spPr>
        <p:txBody>
          <a:bodyPr wrap="square" rtlCol="0">
            <a:spAutoFit/>
          </a:bodyPr>
          <a:lstStyle/>
          <a:p>
            <a:pPr algn="r"/>
            <a:r>
              <a:rPr lang="fr-FR" sz="900" dirty="0" smtClean="0">
                <a:solidFill>
                  <a:schemeClr val="bg1"/>
                </a:solidFill>
              </a:rPr>
              <a:t>OneSat ©Airbus</a:t>
            </a:r>
            <a:endParaRPr lang="fr-FR" sz="900" dirty="0">
              <a:solidFill>
                <a:schemeClr val="bg1"/>
              </a:solidFill>
            </a:endParaRPr>
          </a:p>
        </p:txBody>
      </p:sp>
    </p:spTree>
    <p:extLst>
      <p:ext uri="{BB962C8B-B14F-4D97-AF65-F5344CB8AC3E}">
        <p14:creationId xmlns:p14="http://schemas.microsoft.com/office/powerpoint/2010/main" val="21154975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c 9"/>
          <p:cNvSpPr/>
          <p:nvPr/>
        </p:nvSpPr>
        <p:spPr>
          <a:xfrm>
            <a:off x="-13235461" y="4986301"/>
            <a:ext cx="20429624" cy="5081933"/>
          </a:xfrm>
          <a:prstGeom prst="arc">
            <a:avLst>
              <a:gd name="adj1" fmla="val 16214428"/>
              <a:gd name="adj2" fmla="val 21597460"/>
            </a:avLst>
          </a:prstGeom>
          <a:solidFill>
            <a:srgbClr val="6BF2EE"/>
          </a:solidFill>
          <a:ln w="76200" cap="rnd">
            <a:solidFill>
              <a:srgbClr val="284268"/>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21</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3656" y="1500003"/>
            <a:ext cx="2600582" cy="2600582"/>
          </a:xfrm>
          <a:prstGeom prst="rect">
            <a:avLst/>
          </a:prstGeom>
        </p:spPr>
      </p:pic>
      <p:pic>
        <p:nvPicPr>
          <p:cNvPr id="17" name="Imag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3654" y="1500003"/>
            <a:ext cx="812714" cy="1687724"/>
          </a:xfrm>
          <a:prstGeom prst="rect">
            <a:avLst/>
          </a:prstGeom>
        </p:spPr>
      </p:pic>
      <p:sp>
        <p:nvSpPr>
          <p:cNvPr id="18" name="Arc 17"/>
          <p:cNvSpPr/>
          <p:nvPr/>
        </p:nvSpPr>
        <p:spPr>
          <a:xfrm rot="20429876">
            <a:off x="7392106" y="2297211"/>
            <a:ext cx="3992816" cy="1045331"/>
          </a:xfrm>
          <a:prstGeom prst="arc">
            <a:avLst>
              <a:gd name="adj1" fmla="val 20639349"/>
              <a:gd name="adj2" fmla="val 11978926"/>
            </a:avLst>
          </a:prstGeom>
          <a:noFill/>
          <a:ln w="3810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497356" y="2739046"/>
            <a:ext cx="487043" cy="487043"/>
          </a:xfrm>
          <a:prstGeom prst="rect">
            <a:avLst/>
          </a:prstGeom>
        </p:spPr>
      </p:pic>
      <p:pic>
        <p:nvPicPr>
          <p:cNvPr id="20" name="Imag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33655" y="1500002"/>
            <a:ext cx="2413318" cy="1062031"/>
          </a:xfrm>
          <a:prstGeom prst="rect">
            <a:avLst/>
          </a:prstGeom>
        </p:spPr>
      </p:pic>
      <p:pic>
        <p:nvPicPr>
          <p:cNvPr id="21" name="Image 2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3654" y="1501173"/>
            <a:ext cx="812714" cy="1687724"/>
          </a:xfrm>
          <a:prstGeom prst="rect">
            <a:avLst/>
          </a:prstGeom>
        </p:spPr>
      </p:pic>
      <p:pic>
        <p:nvPicPr>
          <p:cNvPr id="22" name="Imag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43425" y="2107483"/>
            <a:ext cx="1228725" cy="733426"/>
          </a:xfrm>
          <a:prstGeom prst="rect">
            <a:avLst/>
          </a:prstGeom>
        </p:spPr>
      </p:pic>
      <p:pic>
        <p:nvPicPr>
          <p:cNvPr id="9" name="Imag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22" y="3680665"/>
            <a:ext cx="878604" cy="878604"/>
          </a:xfrm>
          <a:prstGeom prst="rect">
            <a:avLst/>
          </a:prstGeom>
        </p:spPr>
      </p:pic>
      <p:sp>
        <p:nvSpPr>
          <p:cNvPr id="15" name="Arc 14"/>
          <p:cNvSpPr/>
          <p:nvPr/>
        </p:nvSpPr>
        <p:spPr>
          <a:xfrm>
            <a:off x="-635267" y="3993649"/>
            <a:ext cx="3002587" cy="2059081"/>
          </a:xfrm>
          <a:prstGeom prst="arc">
            <a:avLst>
              <a:gd name="adj1" fmla="val 17464961"/>
              <a:gd name="adj2" fmla="val 21105261"/>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1" name="Arc 30"/>
          <p:cNvSpPr/>
          <p:nvPr/>
        </p:nvSpPr>
        <p:spPr>
          <a:xfrm>
            <a:off x="-2433601" y="3915413"/>
            <a:ext cx="6400801" cy="2406730"/>
          </a:xfrm>
          <a:prstGeom prst="arc">
            <a:avLst>
              <a:gd name="adj1" fmla="val 17536941"/>
              <a:gd name="adj2" fmla="val 21533944"/>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8" name="Image 27"/>
          <p:cNvPicPr>
            <a:picLocks noChangeAspect="1"/>
          </p:cNvPicPr>
          <p:nvPr/>
        </p:nvPicPr>
        <p:blipFill rotWithShape="1">
          <a:blip r:embed="rId9" cstate="screen">
            <a:extLst>
              <a:ext uri="{28A0092B-C50C-407E-A947-70E740481C1C}">
                <a14:useLocalDpi xmlns:a14="http://schemas.microsoft.com/office/drawing/2010/main"/>
              </a:ext>
            </a:extLst>
          </a:blip>
          <a:srcRect t="-560" r="-3067"/>
          <a:stretch/>
        </p:blipFill>
        <p:spPr>
          <a:xfrm>
            <a:off x="2085187" y="4961150"/>
            <a:ext cx="606391" cy="577515"/>
          </a:xfrm>
          <a:prstGeom prst="ellipse">
            <a:avLst/>
          </a:prstGeom>
        </p:spPr>
      </p:pic>
      <p:pic>
        <p:nvPicPr>
          <p:cNvPr id="32" name="Image 31"/>
          <p:cNvPicPr>
            <a:picLocks noChangeAspect="1"/>
          </p:cNvPicPr>
          <p:nvPr/>
        </p:nvPicPr>
        <p:blipFill rotWithShape="1">
          <a:blip r:embed="rId9" cstate="screen">
            <a:extLst>
              <a:ext uri="{28A0092B-C50C-407E-A947-70E740481C1C}">
                <a14:useLocalDpi xmlns:a14="http://schemas.microsoft.com/office/drawing/2010/main"/>
              </a:ext>
            </a:extLst>
          </a:blip>
          <a:srcRect t="-560" r="-3067"/>
          <a:stretch/>
        </p:blipFill>
        <p:spPr>
          <a:xfrm>
            <a:off x="3664004" y="5210334"/>
            <a:ext cx="606391" cy="577515"/>
          </a:xfrm>
          <a:prstGeom prst="ellipse">
            <a:avLst/>
          </a:prstGeom>
        </p:spPr>
      </p:pic>
      <p:sp>
        <p:nvSpPr>
          <p:cNvPr id="33" name="Arc 32"/>
          <p:cNvSpPr/>
          <p:nvPr/>
        </p:nvSpPr>
        <p:spPr>
          <a:xfrm>
            <a:off x="-9305335" y="3788410"/>
            <a:ext cx="18225518" cy="7123087"/>
          </a:xfrm>
          <a:prstGeom prst="arc">
            <a:avLst>
              <a:gd name="adj1" fmla="val 17536941"/>
              <a:gd name="adj2" fmla="val 21414560"/>
            </a:avLst>
          </a:prstGeom>
          <a:ln w="38100" cap="rnd">
            <a:solidFill>
              <a:schemeClr val="accent6">
                <a:lumMod val="60000"/>
                <a:lumOff val="40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950983" y="2235375"/>
            <a:ext cx="4788447" cy="523220"/>
          </a:xfrm>
          <a:prstGeom prst="rect">
            <a:avLst/>
          </a:prstGeom>
          <a:noFill/>
        </p:spPr>
        <p:txBody>
          <a:bodyPr wrap="square" rtlCol="0">
            <a:spAutoFit/>
          </a:bodyPr>
          <a:lstStyle/>
          <a:p>
            <a:pPr algn="ctr"/>
            <a:r>
              <a:rPr lang="fr-FR" dirty="0" smtClean="0">
                <a:solidFill>
                  <a:schemeClr val="bg1"/>
                </a:solidFill>
              </a:rPr>
              <a:t>1ère vitesse cosmique :</a:t>
            </a:r>
            <a:r>
              <a:rPr lang="fr-FR" sz="2800" dirty="0" smtClean="0">
                <a:solidFill>
                  <a:schemeClr val="bg1"/>
                </a:solidFill>
              </a:rPr>
              <a:t> </a:t>
            </a:r>
            <a:r>
              <a:rPr lang="fr-FR" sz="2800" dirty="0" smtClean="0">
                <a:solidFill>
                  <a:srgbClr val="D8FF33"/>
                </a:solidFill>
              </a:rPr>
              <a:t>28 000 km/h</a:t>
            </a:r>
            <a:endParaRPr lang="fr-FR" dirty="0">
              <a:solidFill>
                <a:srgbClr val="D8FF33"/>
              </a:solidFill>
            </a:endParaRPr>
          </a:p>
        </p:txBody>
      </p:sp>
      <p:sp>
        <p:nvSpPr>
          <p:cNvPr id="25" name="ZoneTexte 24"/>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Qu’est-ce que c’est ?</a:t>
            </a:r>
            <a:endParaRPr lang="fr-FR" sz="2000" dirty="0">
              <a:solidFill>
                <a:schemeClr val="bg1"/>
              </a:solidFill>
            </a:endParaRPr>
          </a:p>
        </p:txBody>
      </p:sp>
    </p:spTree>
    <p:extLst>
      <p:ext uri="{BB962C8B-B14F-4D97-AF65-F5344CB8AC3E}">
        <p14:creationId xmlns:p14="http://schemas.microsoft.com/office/powerpoint/2010/main" val="40978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fill="hold" nodeType="clickEffect">
                                  <p:stCondLst>
                                    <p:cond delay="0"/>
                                  </p:stCondLst>
                                  <p:childTnLst>
                                    <p:animMotion origin="layout" path="M -0.00118 0.00255 C -0.02683 0.03472 -0.02644 0.08982 -0.00092 0.09746 C 0.02474 0.10486 0.10455 0.07801 0.15234 0.04722 C 0.20026 0.01644 0.27239 -0.05903 0.28619 -0.08703 C 0.30091 -0.11643 0.27604 -0.16227 0.22981 -0.14491 C 0.18346 -0.12801 0.05573 -0.04884 4.16667E-6 -2.22222E-6 " pathEditMode="relative" rAng="0" ptsTypes="AAAAAA">
                                      <p:cBhvr>
                                        <p:cTn id="6" dur="4000" fill="hold"/>
                                        <p:tgtEl>
                                          <p:spTgt spid="19"/>
                                        </p:tgtEl>
                                        <p:attrNameLst>
                                          <p:attrName>ppt_x</p:attrName>
                                          <p:attrName>ppt_y</p:attrName>
                                        </p:attrNameLst>
                                      </p:cBhvr>
                                      <p:rCtr x="13620"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248771">
            <a:off x="4212672" y="1456583"/>
            <a:ext cx="4476557" cy="4750056"/>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22</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grpSp>
        <p:nvGrpSpPr>
          <p:cNvPr id="17" name="Groupe 16"/>
          <p:cNvGrpSpPr/>
          <p:nvPr/>
        </p:nvGrpSpPr>
        <p:grpSpPr>
          <a:xfrm>
            <a:off x="8780782" y="2354055"/>
            <a:ext cx="3124805" cy="646331"/>
            <a:chOff x="8253951" y="2042890"/>
            <a:chExt cx="3124805" cy="646331"/>
          </a:xfrm>
        </p:grpSpPr>
        <p:sp>
          <p:nvSpPr>
            <p:cNvPr id="18" name="ZoneTexte 17"/>
            <p:cNvSpPr txBox="1"/>
            <p:nvPr/>
          </p:nvSpPr>
          <p:spPr>
            <a:xfrm>
              <a:off x="8357959" y="2042890"/>
              <a:ext cx="2916790" cy="369332"/>
            </a:xfrm>
            <a:prstGeom prst="rect">
              <a:avLst/>
            </a:prstGeom>
            <a:noFill/>
          </p:spPr>
          <p:txBody>
            <a:bodyPr wrap="square" rtlCol="0">
              <a:spAutoFit/>
            </a:bodyPr>
            <a:lstStyle/>
            <a:p>
              <a:pPr algn="ctr"/>
              <a:r>
                <a:rPr lang="fr-FR" dirty="0" smtClean="0">
                  <a:solidFill>
                    <a:schemeClr val="bg1"/>
                  </a:solidFill>
                </a:rPr>
                <a:t>Panneaux solaires</a:t>
              </a:r>
            </a:p>
          </p:txBody>
        </p:sp>
        <p:sp>
          <p:nvSpPr>
            <p:cNvPr id="19" name="ZoneTexte 18"/>
            <p:cNvSpPr txBox="1"/>
            <p:nvPr/>
          </p:nvSpPr>
          <p:spPr>
            <a:xfrm>
              <a:off x="8253951" y="2412222"/>
              <a:ext cx="3124805" cy="276999"/>
            </a:xfrm>
            <a:prstGeom prst="rect">
              <a:avLst/>
            </a:prstGeom>
            <a:noFill/>
          </p:spPr>
          <p:txBody>
            <a:bodyPr wrap="square" rtlCol="0">
              <a:spAutoFit/>
            </a:bodyPr>
            <a:lstStyle/>
            <a:p>
              <a:pPr algn="ctr"/>
              <a:r>
                <a:rPr lang="fr-FR" sz="1200" dirty="0" smtClean="0">
                  <a:solidFill>
                    <a:schemeClr val="bg1"/>
                  </a:solidFill>
                </a:rPr>
                <a:t>Pour générer de l’électricité au satellite</a:t>
              </a:r>
              <a:endParaRPr lang="fr-FR" sz="1200" dirty="0">
                <a:solidFill>
                  <a:schemeClr val="bg1"/>
                </a:solidFill>
              </a:endParaRPr>
            </a:p>
          </p:txBody>
        </p:sp>
      </p:grpSp>
      <p:grpSp>
        <p:nvGrpSpPr>
          <p:cNvPr id="20" name="Groupe 19"/>
          <p:cNvGrpSpPr/>
          <p:nvPr/>
        </p:nvGrpSpPr>
        <p:grpSpPr>
          <a:xfrm>
            <a:off x="8764383" y="4333760"/>
            <a:ext cx="3124805" cy="646331"/>
            <a:chOff x="8253951" y="2042890"/>
            <a:chExt cx="3124805" cy="646331"/>
          </a:xfrm>
        </p:grpSpPr>
        <p:sp>
          <p:nvSpPr>
            <p:cNvPr id="21" name="ZoneTexte 20"/>
            <p:cNvSpPr txBox="1"/>
            <p:nvPr/>
          </p:nvSpPr>
          <p:spPr>
            <a:xfrm>
              <a:off x="8357959" y="2042890"/>
              <a:ext cx="2916790" cy="369332"/>
            </a:xfrm>
            <a:prstGeom prst="rect">
              <a:avLst/>
            </a:prstGeom>
            <a:noFill/>
          </p:spPr>
          <p:txBody>
            <a:bodyPr wrap="square" rtlCol="0">
              <a:spAutoFit/>
            </a:bodyPr>
            <a:lstStyle/>
            <a:p>
              <a:pPr algn="ctr"/>
              <a:r>
                <a:rPr lang="fr-FR" dirty="0" smtClean="0">
                  <a:solidFill>
                    <a:schemeClr val="bg1"/>
                  </a:solidFill>
                </a:rPr>
                <a:t>Batteries</a:t>
              </a:r>
            </a:p>
          </p:txBody>
        </p:sp>
        <p:sp>
          <p:nvSpPr>
            <p:cNvPr id="22" name="ZoneTexte 21"/>
            <p:cNvSpPr txBox="1"/>
            <p:nvPr/>
          </p:nvSpPr>
          <p:spPr>
            <a:xfrm>
              <a:off x="8253951" y="2412222"/>
              <a:ext cx="3124805" cy="276999"/>
            </a:xfrm>
            <a:prstGeom prst="rect">
              <a:avLst/>
            </a:prstGeom>
            <a:noFill/>
          </p:spPr>
          <p:txBody>
            <a:bodyPr wrap="square" rtlCol="0">
              <a:spAutoFit/>
            </a:bodyPr>
            <a:lstStyle/>
            <a:p>
              <a:pPr algn="ctr"/>
              <a:r>
                <a:rPr lang="fr-FR" sz="1200" dirty="0" smtClean="0">
                  <a:solidFill>
                    <a:schemeClr val="bg1"/>
                  </a:solidFill>
                </a:rPr>
                <a:t>Pour stocker l’électricité</a:t>
              </a:r>
              <a:endParaRPr lang="fr-FR" sz="1200" dirty="0">
                <a:solidFill>
                  <a:schemeClr val="bg1"/>
                </a:solidFill>
              </a:endParaRPr>
            </a:p>
          </p:txBody>
        </p:sp>
      </p:grpSp>
      <p:grpSp>
        <p:nvGrpSpPr>
          <p:cNvPr id="23" name="Groupe 22"/>
          <p:cNvGrpSpPr/>
          <p:nvPr/>
        </p:nvGrpSpPr>
        <p:grpSpPr>
          <a:xfrm>
            <a:off x="1874321" y="2387096"/>
            <a:ext cx="3124805" cy="646331"/>
            <a:chOff x="8253951" y="2042890"/>
            <a:chExt cx="3124805" cy="646331"/>
          </a:xfrm>
        </p:grpSpPr>
        <p:sp>
          <p:nvSpPr>
            <p:cNvPr id="24" name="ZoneTexte 23"/>
            <p:cNvSpPr txBox="1"/>
            <p:nvPr/>
          </p:nvSpPr>
          <p:spPr>
            <a:xfrm>
              <a:off x="8357959" y="2042890"/>
              <a:ext cx="2916790" cy="369332"/>
            </a:xfrm>
            <a:prstGeom prst="rect">
              <a:avLst/>
            </a:prstGeom>
            <a:noFill/>
          </p:spPr>
          <p:txBody>
            <a:bodyPr wrap="square" rtlCol="0">
              <a:spAutoFit/>
            </a:bodyPr>
            <a:lstStyle/>
            <a:p>
              <a:pPr algn="ctr"/>
              <a:r>
                <a:rPr lang="fr-FR" dirty="0">
                  <a:solidFill>
                    <a:schemeClr val="bg1"/>
                  </a:solidFill>
                </a:rPr>
                <a:t>A</a:t>
              </a:r>
              <a:r>
                <a:rPr lang="fr-FR" dirty="0" smtClean="0">
                  <a:solidFill>
                    <a:schemeClr val="bg1"/>
                  </a:solidFill>
                </a:rPr>
                <a:t>ntennes</a:t>
              </a:r>
            </a:p>
          </p:txBody>
        </p:sp>
        <p:sp>
          <p:nvSpPr>
            <p:cNvPr id="25" name="ZoneTexte 24"/>
            <p:cNvSpPr txBox="1"/>
            <p:nvPr/>
          </p:nvSpPr>
          <p:spPr>
            <a:xfrm>
              <a:off x="8253951" y="2412222"/>
              <a:ext cx="3124805" cy="276999"/>
            </a:xfrm>
            <a:prstGeom prst="rect">
              <a:avLst/>
            </a:prstGeom>
            <a:noFill/>
          </p:spPr>
          <p:txBody>
            <a:bodyPr wrap="square" rtlCol="0">
              <a:spAutoFit/>
            </a:bodyPr>
            <a:lstStyle/>
            <a:p>
              <a:pPr algn="ctr"/>
              <a:r>
                <a:rPr lang="fr-FR" sz="1200" dirty="0" smtClean="0">
                  <a:solidFill>
                    <a:schemeClr val="bg1"/>
                  </a:solidFill>
                </a:rPr>
                <a:t>Pour communiquer avec la Terre</a:t>
              </a:r>
              <a:endParaRPr lang="fr-FR" sz="1200" dirty="0">
                <a:solidFill>
                  <a:schemeClr val="bg1"/>
                </a:solidFill>
              </a:endParaRPr>
            </a:p>
          </p:txBody>
        </p:sp>
      </p:grpSp>
      <p:grpSp>
        <p:nvGrpSpPr>
          <p:cNvPr id="26" name="Groupe 25"/>
          <p:cNvGrpSpPr/>
          <p:nvPr/>
        </p:nvGrpSpPr>
        <p:grpSpPr>
          <a:xfrm>
            <a:off x="0" y="4346059"/>
            <a:ext cx="3709200" cy="636774"/>
            <a:chOff x="8357959" y="2042890"/>
            <a:chExt cx="3709200" cy="636774"/>
          </a:xfrm>
        </p:grpSpPr>
        <p:sp>
          <p:nvSpPr>
            <p:cNvPr id="27" name="ZoneTexte 26"/>
            <p:cNvSpPr txBox="1"/>
            <p:nvPr/>
          </p:nvSpPr>
          <p:spPr>
            <a:xfrm>
              <a:off x="8357959" y="2042890"/>
              <a:ext cx="3709200" cy="369332"/>
            </a:xfrm>
            <a:prstGeom prst="rect">
              <a:avLst/>
            </a:prstGeom>
            <a:noFill/>
          </p:spPr>
          <p:txBody>
            <a:bodyPr wrap="square" rtlCol="0">
              <a:spAutoFit/>
            </a:bodyPr>
            <a:lstStyle/>
            <a:p>
              <a:pPr algn="ctr"/>
              <a:r>
                <a:rPr lang="fr-FR" dirty="0">
                  <a:solidFill>
                    <a:schemeClr val="bg1"/>
                  </a:solidFill>
                </a:rPr>
                <a:t>C</a:t>
              </a:r>
              <a:r>
                <a:rPr lang="fr-FR" dirty="0" smtClean="0">
                  <a:solidFill>
                    <a:schemeClr val="bg1"/>
                  </a:solidFill>
                </a:rPr>
                <a:t>harge utile (But de la mission)</a:t>
              </a:r>
            </a:p>
          </p:txBody>
        </p:sp>
        <p:sp>
          <p:nvSpPr>
            <p:cNvPr id="28" name="ZoneTexte 27"/>
            <p:cNvSpPr txBox="1"/>
            <p:nvPr/>
          </p:nvSpPr>
          <p:spPr>
            <a:xfrm>
              <a:off x="8649537" y="2402665"/>
              <a:ext cx="3124805" cy="276999"/>
            </a:xfrm>
            <a:prstGeom prst="rect">
              <a:avLst/>
            </a:prstGeom>
            <a:noFill/>
          </p:spPr>
          <p:txBody>
            <a:bodyPr wrap="square" rtlCol="0">
              <a:spAutoFit/>
            </a:bodyPr>
            <a:lstStyle/>
            <a:p>
              <a:pPr algn="ctr"/>
              <a:r>
                <a:rPr lang="fr-FR" sz="1200" dirty="0" smtClean="0">
                  <a:solidFill>
                    <a:schemeClr val="bg1"/>
                  </a:solidFill>
                </a:rPr>
                <a:t>Les instruments à bord</a:t>
              </a:r>
              <a:endParaRPr lang="fr-FR" sz="1200" dirty="0">
                <a:solidFill>
                  <a:schemeClr val="bg1"/>
                </a:solidFill>
              </a:endParaRPr>
            </a:p>
          </p:txBody>
        </p:sp>
      </p:grpSp>
      <p:grpSp>
        <p:nvGrpSpPr>
          <p:cNvPr id="29" name="Groupe 28"/>
          <p:cNvGrpSpPr/>
          <p:nvPr/>
        </p:nvGrpSpPr>
        <p:grpSpPr>
          <a:xfrm>
            <a:off x="3173816" y="5595499"/>
            <a:ext cx="3756857" cy="646331"/>
            <a:chOff x="7937925" y="2042890"/>
            <a:chExt cx="3756857" cy="646331"/>
          </a:xfrm>
        </p:grpSpPr>
        <p:sp>
          <p:nvSpPr>
            <p:cNvPr id="30" name="ZoneTexte 29"/>
            <p:cNvSpPr txBox="1"/>
            <p:nvPr/>
          </p:nvSpPr>
          <p:spPr>
            <a:xfrm>
              <a:off x="8357959" y="2042890"/>
              <a:ext cx="2916790" cy="369332"/>
            </a:xfrm>
            <a:prstGeom prst="rect">
              <a:avLst/>
            </a:prstGeom>
            <a:noFill/>
          </p:spPr>
          <p:txBody>
            <a:bodyPr wrap="square" rtlCol="0">
              <a:spAutoFit/>
            </a:bodyPr>
            <a:lstStyle/>
            <a:p>
              <a:pPr algn="ctr"/>
              <a:r>
                <a:rPr lang="fr-FR" dirty="0" smtClean="0">
                  <a:solidFill>
                    <a:schemeClr val="bg1"/>
                  </a:solidFill>
                </a:rPr>
                <a:t>Radiateurs et MLI</a:t>
              </a:r>
            </a:p>
          </p:txBody>
        </p:sp>
        <p:sp>
          <p:nvSpPr>
            <p:cNvPr id="31" name="ZoneTexte 30"/>
            <p:cNvSpPr txBox="1"/>
            <p:nvPr/>
          </p:nvSpPr>
          <p:spPr>
            <a:xfrm>
              <a:off x="7937925" y="2412222"/>
              <a:ext cx="3756857" cy="276999"/>
            </a:xfrm>
            <a:prstGeom prst="rect">
              <a:avLst/>
            </a:prstGeom>
            <a:noFill/>
          </p:spPr>
          <p:txBody>
            <a:bodyPr wrap="square" rtlCol="0">
              <a:spAutoFit/>
            </a:bodyPr>
            <a:lstStyle/>
            <a:p>
              <a:pPr algn="ctr"/>
              <a:r>
                <a:rPr lang="fr-FR" sz="1200" dirty="0" smtClean="0">
                  <a:solidFill>
                    <a:schemeClr val="bg1"/>
                  </a:solidFill>
                </a:rPr>
                <a:t>Pour pas que le satellite n’aie trop chaud ni trop froid</a:t>
              </a:r>
              <a:endParaRPr lang="fr-FR" sz="1200" dirty="0">
                <a:solidFill>
                  <a:schemeClr val="bg1"/>
                </a:solidFill>
              </a:endParaRPr>
            </a:p>
          </p:txBody>
        </p:sp>
      </p:grpSp>
      <p:grpSp>
        <p:nvGrpSpPr>
          <p:cNvPr id="32" name="Groupe 31"/>
          <p:cNvGrpSpPr/>
          <p:nvPr/>
        </p:nvGrpSpPr>
        <p:grpSpPr>
          <a:xfrm>
            <a:off x="6756668" y="5388880"/>
            <a:ext cx="3124805" cy="646331"/>
            <a:chOff x="8253951" y="2042890"/>
            <a:chExt cx="3124805" cy="646331"/>
          </a:xfrm>
        </p:grpSpPr>
        <p:sp>
          <p:nvSpPr>
            <p:cNvPr id="33" name="ZoneTexte 32"/>
            <p:cNvSpPr txBox="1"/>
            <p:nvPr/>
          </p:nvSpPr>
          <p:spPr>
            <a:xfrm>
              <a:off x="8357959" y="2042890"/>
              <a:ext cx="2916790" cy="369332"/>
            </a:xfrm>
            <a:prstGeom prst="rect">
              <a:avLst/>
            </a:prstGeom>
            <a:noFill/>
          </p:spPr>
          <p:txBody>
            <a:bodyPr wrap="square" rtlCol="0">
              <a:spAutoFit/>
            </a:bodyPr>
            <a:lstStyle/>
            <a:p>
              <a:pPr algn="ctr"/>
              <a:r>
                <a:rPr lang="fr-FR" dirty="0" smtClean="0">
                  <a:solidFill>
                    <a:schemeClr val="bg1"/>
                  </a:solidFill>
                </a:rPr>
                <a:t>Systèmes de guidage</a:t>
              </a:r>
            </a:p>
          </p:txBody>
        </p:sp>
        <p:sp>
          <p:nvSpPr>
            <p:cNvPr id="34" name="ZoneTexte 33"/>
            <p:cNvSpPr txBox="1"/>
            <p:nvPr/>
          </p:nvSpPr>
          <p:spPr>
            <a:xfrm>
              <a:off x="8253951" y="2412222"/>
              <a:ext cx="3124805" cy="276999"/>
            </a:xfrm>
            <a:prstGeom prst="rect">
              <a:avLst/>
            </a:prstGeom>
            <a:noFill/>
          </p:spPr>
          <p:txBody>
            <a:bodyPr wrap="square" rtlCol="0">
              <a:spAutoFit/>
            </a:bodyPr>
            <a:lstStyle/>
            <a:p>
              <a:pPr algn="ctr"/>
              <a:r>
                <a:rPr lang="fr-FR" sz="1200" dirty="0" smtClean="0">
                  <a:solidFill>
                    <a:schemeClr val="bg1"/>
                  </a:solidFill>
                </a:rPr>
                <a:t>Pour diriger le satellite</a:t>
              </a:r>
              <a:endParaRPr lang="fr-FR" sz="1200" dirty="0">
                <a:solidFill>
                  <a:schemeClr val="bg1"/>
                </a:solidFill>
              </a:endParaRPr>
            </a:p>
          </p:txBody>
        </p:sp>
      </p:grpSp>
      <p:grpSp>
        <p:nvGrpSpPr>
          <p:cNvPr id="35" name="Groupe 34"/>
          <p:cNvGrpSpPr/>
          <p:nvPr/>
        </p:nvGrpSpPr>
        <p:grpSpPr>
          <a:xfrm>
            <a:off x="5302139" y="1970948"/>
            <a:ext cx="3124805" cy="646331"/>
            <a:chOff x="8253951" y="2042890"/>
            <a:chExt cx="3124805" cy="646331"/>
          </a:xfrm>
        </p:grpSpPr>
        <p:sp>
          <p:nvSpPr>
            <p:cNvPr id="37" name="ZoneTexte 36"/>
            <p:cNvSpPr txBox="1"/>
            <p:nvPr/>
          </p:nvSpPr>
          <p:spPr>
            <a:xfrm>
              <a:off x="8357959" y="2042890"/>
              <a:ext cx="2916790" cy="369332"/>
            </a:xfrm>
            <a:prstGeom prst="rect">
              <a:avLst/>
            </a:prstGeom>
            <a:noFill/>
          </p:spPr>
          <p:txBody>
            <a:bodyPr wrap="square" rtlCol="0">
              <a:spAutoFit/>
            </a:bodyPr>
            <a:lstStyle/>
            <a:p>
              <a:pPr algn="ctr"/>
              <a:r>
                <a:rPr lang="fr-FR" dirty="0" smtClean="0">
                  <a:solidFill>
                    <a:schemeClr val="bg1"/>
                  </a:solidFill>
                </a:rPr>
                <a:t>Structure</a:t>
              </a:r>
            </a:p>
          </p:txBody>
        </p:sp>
        <p:sp>
          <p:nvSpPr>
            <p:cNvPr id="38" name="ZoneTexte 37"/>
            <p:cNvSpPr txBox="1"/>
            <p:nvPr/>
          </p:nvSpPr>
          <p:spPr>
            <a:xfrm>
              <a:off x="8253951" y="2412222"/>
              <a:ext cx="3124805" cy="276999"/>
            </a:xfrm>
            <a:prstGeom prst="rect">
              <a:avLst/>
            </a:prstGeom>
            <a:noFill/>
          </p:spPr>
          <p:txBody>
            <a:bodyPr wrap="square" rtlCol="0">
              <a:spAutoFit/>
            </a:bodyPr>
            <a:lstStyle/>
            <a:p>
              <a:pPr algn="ctr"/>
              <a:r>
                <a:rPr lang="fr-FR" sz="1200" dirty="0" smtClean="0">
                  <a:solidFill>
                    <a:schemeClr val="bg1"/>
                  </a:solidFill>
                </a:rPr>
                <a:t>Pour porter la charge utile</a:t>
              </a:r>
              <a:endParaRPr lang="fr-FR" sz="1200" dirty="0">
                <a:solidFill>
                  <a:schemeClr val="bg1"/>
                </a:solidFill>
              </a:endParaRPr>
            </a:p>
          </p:txBody>
        </p:sp>
      </p:gr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9643" y="1761669"/>
            <a:ext cx="648000" cy="648000"/>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5271" y="1693812"/>
            <a:ext cx="648000" cy="648000"/>
          </a:xfrm>
          <a:prstGeom prst="rect">
            <a:avLst/>
          </a:prstGeom>
        </p:spPr>
      </p:pic>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2785" y="3703600"/>
            <a:ext cx="648000" cy="648000"/>
          </a:xfrm>
          <a:prstGeom prst="rect">
            <a:avLst/>
          </a:prstGeom>
        </p:spPr>
      </p:pic>
      <p:pic>
        <p:nvPicPr>
          <p:cNvPr id="10" name="Imag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728244" y="4980091"/>
            <a:ext cx="648000" cy="648000"/>
          </a:xfrm>
          <a:prstGeom prst="rect">
            <a:avLst/>
          </a:prstGeom>
        </p:spPr>
      </p:pic>
      <p:pic>
        <p:nvPicPr>
          <p:cNvPr id="12" name="Imag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9980" y="3636203"/>
            <a:ext cx="648000" cy="648000"/>
          </a:xfrm>
          <a:prstGeom prst="rect">
            <a:avLst/>
          </a:prstGeom>
        </p:spPr>
      </p:pic>
      <p:pic>
        <p:nvPicPr>
          <p:cNvPr id="39" name="Image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88890" y="4738105"/>
            <a:ext cx="648000" cy="648000"/>
          </a:xfrm>
          <a:prstGeom prst="rect">
            <a:avLst/>
          </a:prstGeom>
        </p:spPr>
      </p:pic>
      <p:pic>
        <p:nvPicPr>
          <p:cNvPr id="40" name="Image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0541" y="1344725"/>
            <a:ext cx="648000" cy="648000"/>
          </a:xfrm>
          <a:prstGeom prst="rect">
            <a:avLst/>
          </a:prstGeom>
        </p:spPr>
      </p:pic>
      <p:sp>
        <p:nvSpPr>
          <p:cNvPr id="43" name="ZoneTexte 42"/>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Qu’est-ce que c’est ?</a:t>
            </a:r>
            <a:endParaRPr lang="fr-FR" sz="2000" dirty="0">
              <a:solidFill>
                <a:schemeClr val="bg1"/>
              </a:solidFill>
            </a:endParaRPr>
          </a:p>
        </p:txBody>
      </p:sp>
    </p:spTree>
    <p:extLst>
      <p:ext uri="{BB962C8B-B14F-4D97-AF65-F5344CB8AC3E}">
        <p14:creationId xmlns:p14="http://schemas.microsoft.com/office/powerpoint/2010/main" val="1772225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grpSp>
        <p:nvGrpSpPr>
          <p:cNvPr id="14" name="Groupe 13"/>
          <p:cNvGrpSpPr/>
          <p:nvPr/>
        </p:nvGrpSpPr>
        <p:grpSpPr>
          <a:xfrm>
            <a:off x="5090191" y="2279618"/>
            <a:ext cx="2737685" cy="674243"/>
            <a:chOff x="7566691" y="1995187"/>
            <a:chExt cx="2737685" cy="674243"/>
          </a:xfrm>
        </p:grpSpPr>
        <p:sp>
          <p:nvSpPr>
            <p:cNvPr id="17" name="ZoneTexte 16"/>
            <p:cNvSpPr txBox="1"/>
            <p:nvPr/>
          </p:nvSpPr>
          <p:spPr>
            <a:xfrm>
              <a:off x="7566691" y="1995187"/>
              <a:ext cx="2680252" cy="400110"/>
            </a:xfrm>
            <a:prstGeom prst="rect">
              <a:avLst/>
            </a:prstGeom>
            <a:noFill/>
          </p:spPr>
          <p:txBody>
            <a:bodyPr wrap="square" rtlCol="0">
              <a:spAutoFit/>
            </a:bodyPr>
            <a:lstStyle/>
            <a:p>
              <a:r>
                <a:rPr lang="fr-FR" sz="2000" dirty="0">
                  <a:solidFill>
                    <a:schemeClr val="bg1"/>
                  </a:solidFill>
                </a:rPr>
                <a:t>T</a:t>
              </a:r>
              <a:r>
                <a:rPr lang="fr-FR" sz="2000" dirty="0" smtClean="0">
                  <a:solidFill>
                    <a:schemeClr val="bg1"/>
                  </a:solidFill>
                </a:rPr>
                <a:t>élécommunication</a:t>
              </a:r>
              <a:endParaRPr lang="fr-FR" sz="2000" dirty="0">
                <a:solidFill>
                  <a:schemeClr val="bg1"/>
                </a:solidFill>
              </a:endParaRPr>
            </a:p>
          </p:txBody>
        </p:sp>
        <p:sp>
          <p:nvSpPr>
            <p:cNvPr id="22" name="ZoneTexte 21"/>
            <p:cNvSpPr txBox="1"/>
            <p:nvPr/>
          </p:nvSpPr>
          <p:spPr>
            <a:xfrm>
              <a:off x="7566691" y="2392431"/>
              <a:ext cx="2737685" cy="276999"/>
            </a:xfrm>
            <a:prstGeom prst="rect">
              <a:avLst/>
            </a:prstGeom>
            <a:noFill/>
          </p:spPr>
          <p:txBody>
            <a:bodyPr wrap="square" rtlCol="0">
              <a:spAutoFit/>
            </a:bodyPr>
            <a:lstStyle/>
            <a:p>
              <a:r>
                <a:rPr lang="fr-FR" sz="1200" dirty="0" smtClean="0">
                  <a:solidFill>
                    <a:schemeClr val="bg1"/>
                  </a:solidFill>
                </a:rPr>
                <a:t>Téléphone – Radio – Télévision </a:t>
              </a:r>
              <a:endParaRPr lang="fr-FR" sz="1200" dirty="0">
                <a:solidFill>
                  <a:schemeClr val="bg1"/>
                </a:solidFill>
              </a:endParaRPr>
            </a:p>
          </p:txBody>
        </p:sp>
      </p:grpSp>
      <p:grpSp>
        <p:nvGrpSpPr>
          <p:cNvPr id="15" name="Groupe 14"/>
          <p:cNvGrpSpPr/>
          <p:nvPr/>
        </p:nvGrpSpPr>
        <p:grpSpPr>
          <a:xfrm>
            <a:off x="5090191" y="3470194"/>
            <a:ext cx="2998304" cy="671136"/>
            <a:chOff x="7566691" y="2909881"/>
            <a:chExt cx="2998304" cy="671136"/>
          </a:xfrm>
        </p:grpSpPr>
        <p:sp>
          <p:nvSpPr>
            <p:cNvPr id="18" name="ZoneTexte 17"/>
            <p:cNvSpPr txBox="1"/>
            <p:nvPr/>
          </p:nvSpPr>
          <p:spPr>
            <a:xfrm>
              <a:off x="7566691" y="2909881"/>
              <a:ext cx="2998304" cy="400110"/>
            </a:xfrm>
            <a:prstGeom prst="rect">
              <a:avLst/>
            </a:prstGeom>
            <a:noFill/>
          </p:spPr>
          <p:txBody>
            <a:bodyPr wrap="square" rtlCol="0">
              <a:spAutoFit/>
            </a:bodyPr>
            <a:lstStyle/>
            <a:p>
              <a:r>
                <a:rPr lang="fr-FR" sz="2000" dirty="0" smtClean="0">
                  <a:solidFill>
                    <a:schemeClr val="bg1"/>
                  </a:solidFill>
                </a:rPr>
                <a:t>Observation de la Terre</a:t>
              </a:r>
              <a:endParaRPr lang="fr-FR" sz="2000" dirty="0">
                <a:solidFill>
                  <a:schemeClr val="bg1"/>
                </a:solidFill>
              </a:endParaRPr>
            </a:p>
          </p:txBody>
        </p:sp>
        <p:sp>
          <p:nvSpPr>
            <p:cNvPr id="23" name="ZoneTexte 22"/>
            <p:cNvSpPr txBox="1"/>
            <p:nvPr/>
          </p:nvSpPr>
          <p:spPr>
            <a:xfrm>
              <a:off x="7566691" y="3304018"/>
              <a:ext cx="2948910" cy="276999"/>
            </a:xfrm>
            <a:prstGeom prst="rect">
              <a:avLst/>
            </a:prstGeom>
            <a:noFill/>
          </p:spPr>
          <p:txBody>
            <a:bodyPr wrap="square" rtlCol="0">
              <a:spAutoFit/>
            </a:bodyPr>
            <a:lstStyle/>
            <a:p>
              <a:r>
                <a:rPr lang="fr-FR" sz="1200" dirty="0" smtClean="0">
                  <a:solidFill>
                    <a:schemeClr val="bg1"/>
                  </a:solidFill>
                </a:rPr>
                <a:t>Imagerie – Climatologie - Cartographie</a:t>
              </a:r>
              <a:endParaRPr lang="fr-FR" sz="1200" dirty="0">
                <a:solidFill>
                  <a:schemeClr val="bg1"/>
                </a:solidFill>
              </a:endParaRPr>
            </a:p>
          </p:txBody>
        </p:sp>
      </p:grpSp>
      <p:grpSp>
        <p:nvGrpSpPr>
          <p:cNvPr id="16" name="Groupe 15"/>
          <p:cNvGrpSpPr/>
          <p:nvPr/>
        </p:nvGrpSpPr>
        <p:grpSpPr>
          <a:xfrm>
            <a:off x="5090191" y="4657662"/>
            <a:ext cx="2998304" cy="670930"/>
            <a:chOff x="7566691" y="3866337"/>
            <a:chExt cx="2998304" cy="670930"/>
          </a:xfrm>
        </p:grpSpPr>
        <p:sp>
          <p:nvSpPr>
            <p:cNvPr id="19" name="ZoneTexte 18"/>
            <p:cNvSpPr txBox="1"/>
            <p:nvPr/>
          </p:nvSpPr>
          <p:spPr>
            <a:xfrm>
              <a:off x="7566691" y="3866337"/>
              <a:ext cx="2998304" cy="400110"/>
            </a:xfrm>
            <a:prstGeom prst="rect">
              <a:avLst/>
            </a:prstGeom>
            <a:noFill/>
          </p:spPr>
          <p:txBody>
            <a:bodyPr wrap="square" rtlCol="0">
              <a:spAutoFit/>
            </a:bodyPr>
            <a:lstStyle/>
            <a:p>
              <a:r>
                <a:rPr lang="fr-FR" sz="2000" dirty="0" smtClean="0">
                  <a:solidFill>
                    <a:schemeClr val="bg1"/>
                  </a:solidFill>
                </a:rPr>
                <a:t>Positionnement</a:t>
              </a:r>
              <a:endParaRPr lang="fr-FR" sz="2000" dirty="0">
                <a:solidFill>
                  <a:schemeClr val="bg1"/>
                </a:solidFill>
              </a:endParaRPr>
            </a:p>
          </p:txBody>
        </p:sp>
        <p:sp>
          <p:nvSpPr>
            <p:cNvPr id="24" name="ZoneTexte 23"/>
            <p:cNvSpPr txBox="1"/>
            <p:nvPr/>
          </p:nvSpPr>
          <p:spPr>
            <a:xfrm>
              <a:off x="7566691" y="4260268"/>
              <a:ext cx="672850" cy="276999"/>
            </a:xfrm>
            <a:prstGeom prst="rect">
              <a:avLst/>
            </a:prstGeom>
            <a:noFill/>
          </p:spPr>
          <p:txBody>
            <a:bodyPr wrap="square" rtlCol="0">
              <a:spAutoFit/>
            </a:bodyPr>
            <a:lstStyle/>
            <a:p>
              <a:r>
                <a:rPr lang="fr-FR" sz="1200" dirty="0" smtClean="0">
                  <a:solidFill>
                    <a:schemeClr val="bg1"/>
                  </a:solidFill>
                </a:rPr>
                <a:t>GPS</a:t>
              </a:r>
              <a:endParaRPr lang="fr-FR" sz="1200" dirty="0">
                <a:solidFill>
                  <a:schemeClr val="bg1"/>
                </a:solidFill>
              </a:endParaRPr>
            </a:p>
          </p:txBody>
        </p:sp>
      </p:grpSp>
      <p:grpSp>
        <p:nvGrpSpPr>
          <p:cNvPr id="13" name="Groupe 12"/>
          <p:cNvGrpSpPr/>
          <p:nvPr/>
        </p:nvGrpSpPr>
        <p:grpSpPr>
          <a:xfrm>
            <a:off x="4261206" y="3480208"/>
            <a:ext cx="774461" cy="680503"/>
            <a:chOff x="7327886" y="4225462"/>
            <a:chExt cx="774461" cy="680503"/>
          </a:xfrm>
        </p:grpSpPr>
        <p:pic>
          <p:nvPicPr>
            <p:cNvPr id="4" name="Image 3"/>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454347" y="4257965"/>
              <a:ext cx="648000" cy="648000"/>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7886" y="4225462"/>
              <a:ext cx="360577" cy="360577"/>
            </a:xfrm>
            <a:prstGeom prst="rect">
              <a:avLst/>
            </a:prstGeom>
          </p:spPr>
        </p:pic>
      </p:grpSp>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4437" y="4680592"/>
            <a:ext cx="648000" cy="648000"/>
          </a:xfrm>
          <a:prstGeom prst="rect">
            <a:avLst/>
          </a:prstGeom>
        </p:spPr>
      </p:pic>
      <p:pic>
        <p:nvPicPr>
          <p:cNvPr id="12" name="Imag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824004">
            <a:off x="4324437" y="2339625"/>
            <a:ext cx="648000" cy="648000"/>
          </a:xfrm>
          <a:prstGeom prst="rect">
            <a:avLst/>
          </a:prstGeom>
        </p:spPr>
      </p:pic>
      <p:sp>
        <p:nvSpPr>
          <p:cNvPr id="25" name="ZoneTexte 24"/>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Pour quoi faire ?</a:t>
            </a:r>
            <a:endParaRPr lang="fr-FR" sz="2000" dirty="0">
              <a:solidFill>
                <a:schemeClr val="bg1"/>
              </a:solidFill>
            </a:endParaRPr>
          </a:p>
        </p:txBody>
      </p:sp>
    </p:spTree>
    <p:extLst>
      <p:ext uri="{BB962C8B-B14F-4D97-AF65-F5344CB8AC3E}">
        <p14:creationId xmlns:p14="http://schemas.microsoft.com/office/powerpoint/2010/main" val="604294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17" name="ZoneTexte 16"/>
          <p:cNvSpPr txBox="1"/>
          <p:nvPr/>
        </p:nvSpPr>
        <p:spPr>
          <a:xfrm>
            <a:off x="885078" y="1922608"/>
            <a:ext cx="2680252" cy="400110"/>
          </a:xfrm>
          <a:prstGeom prst="rect">
            <a:avLst/>
          </a:prstGeom>
          <a:noFill/>
        </p:spPr>
        <p:txBody>
          <a:bodyPr wrap="square" rtlCol="0">
            <a:spAutoFit/>
          </a:bodyPr>
          <a:lstStyle/>
          <a:p>
            <a:r>
              <a:rPr lang="fr-FR" sz="2000" dirty="0">
                <a:solidFill>
                  <a:schemeClr val="bg1"/>
                </a:solidFill>
              </a:rPr>
              <a:t>T</a:t>
            </a:r>
            <a:r>
              <a:rPr lang="fr-FR" sz="2000" dirty="0" smtClean="0">
                <a:solidFill>
                  <a:schemeClr val="bg1"/>
                </a:solidFill>
              </a:rPr>
              <a:t>élécommunication</a:t>
            </a:r>
            <a:endParaRPr lang="fr-FR" sz="2000" dirty="0">
              <a:solidFill>
                <a:schemeClr val="bg1"/>
              </a:solidFill>
            </a:endParaRPr>
          </a:p>
        </p:txBody>
      </p:sp>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824004">
            <a:off x="172799" y="1816662"/>
            <a:ext cx="612000" cy="612000"/>
          </a:xfrm>
          <a:prstGeom prst="rect">
            <a:avLst/>
          </a:prstGeom>
        </p:spPr>
      </p:pic>
      <p:grpSp>
        <p:nvGrpSpPr>
          <p:cNvPr id="16" name="Groupe 15"/>
          <p:cNvGrpSpPr/>
          <p:nvPr/>
        </p:nvGrpSpPr>
        <p:grpSpPr>
          <a:xfrm>
            <a:off x="7985555" y="2825088"/>
            <a:ext cx="4206445" cy="2498386"/>
            <a:chOff x="121981" y="2732610"/>
            <a:chExt cx="4206445" cy="2498386"/>
          </a:xfrm>
        </p:grpSpPr>
        <p:grpSp>
          <p:nvGrpSpPr>
            <p:cNvPr id="10" name="Groupe 9"/>
            <p:cNvGrpSpPr/>
            <p:nvPr/>
          </p:nvGrpSpPr>
          <p:grpSpPr>
            <a:xfrm>
              <a:off x="328725" y="2732610"/>
              <a:ext cx="3672000" cy="2118456"/>
              <a:chOff x="328725" y="2732610"/>
              <a:chExt cx="3672000" cy="2118456"/>
            </a:xfrm>
          </p:grpSpPr>
          <p:pic>
            <p:nvPicPr>
              <p:cNvPr id="9" name="Imag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105497" y="1955838"/>
                <a:ext cx="2118456" cy="3672000"/>
              </a:xfrm>
              <a:prstGeom prst="rect">
                <a:avLst/>
              </a:prstGeom>
            </p:spPr>
          </p:pic>
          <p:sp>
            <p:nvSpPr>
              <p:cNvPr id="50" name="ZoneTexte 49"/>
              <p:cNvSpPr txBox="1"/>
              <p:nvPr/>
            </p:nvSpPr>
            <p:spPr>
              <a:xfrm>
                <a:off x="2698693" y="4620234"/>
                <a:ext cx="1302032"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5" name="ZoneTexte 24"/>
            <p:cNvSpPr txBox="1"/>
            <p:nvPr/>
          </p:nvSpPr>
          <p:spPr>
            <a:xfrm>
              <a:off x="121981" y="4892442"/>
              <a:ext cx="4206445" cy="338554"/>
            </a:xfrm>
            <a:prstGeom prst="rect">
              <a:avLst/>
            </a:prstGeom>
            <a:noFill/>
          </p:spPr>
          <p:txBody>
            <a:bodyPr wrap="square" rtlCol="0">
              <a:spAutoFit/>
            </a:bodyPr>
            <a:lstStyle/>
            <a:p>
              <a:pPr algn="ctr"/>
              <a:r>
                <a:rPr lang="fr-FR" sz="1600" dirty="0" smtClean="0">
                  <a:solidFill>
                    <a:schemeClr val="bg1"/>
                  </a:solidFill>
                </a:rPr>
                <a:t>OneSat : Reconfigurable en orbite </a:t>
              </a:r>
              <a:endParaRPr lang="fr-FR" sz="1600" dirty="0">
                <a:solidFill>
                  <a:schemeClr val="bg1"/>
                </a:solidFill>
              </a:endParaRPr>
            </a:p>
          </p:txBody>
        </p:sp>
      </p:grpSp>
      <p:grpSp>
        <p:nvGrpSpPr>
          <p:cNvPr id="15" name="Groupe 14"/>
          <p:cNvGrpSpPr/>
          <p:nvPr/>
        </p:nvGrpSpPr>
        <p:grpSpPr>
          <a:xfrm>
            <a:off x="3976498" y="2825088"/>
            <a:ext cx="4206445" cy="2747379"/>
            <a:chOff x="3976498" y="2729838"/>
            <a:chExt cx="4206445" cy="2747379"/>
          </a:xfrm>
        </p:grpSpPr>
        <p:grpSp>
          <p:nvGrpSpPr>
            <p:cNvPr id="3" name="Groupe 2"/>
            <p:cNvGrpSpPr/>
            <p:nvPr/>
          </p:nvGrpSpPr>
          <p:grpSpPr>
            <a:xfrm>
              <a:off x="4238921" y="2729838"/>
              <a:ext cx="3681600" cy="2124000"/>
              <a:chOff x="4238921" y="2729838"/>
              <a:chExt cx="3681600" cy="2124000"/>
            </a:xfrm>
          </p:grpSpPr>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8921" y="2729838"/>
                <a:ext cx="3681600" cy="2124000"/>
              </a:xfrm>
              <a:prstGeom prst="rect">
                <a:avLst/>
              </a:prstGeom>
            </p:spPr>
          </p:pic>
          <p:sp>
            <p:nvSpPr>
              <p:cNvPr id="49" name="ZoneTexte 48"/>
              <p:cNvSpPr txBox="1"/>
              <p:nvPr/>
            </p:nvSpPr>
            <p:spPr>
              <a:xfrm>
                <a:off x="6452214" y="4610711"/>
                <a:ext cx="1468307" cy="238756"/>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6" name="ZoneTexte 25"/>
            <p:cNvSpPr txBox="1"/>
            <p:nvPr/>
          </p:nvSpPr>
          <p:spPr>
            <a:xfrm>
              <a:off x="3976498" y="4892442"/>
              <a:ext cx="4206445" cy="584775"/>
            </a:xfrm>
            <a:prstGeom prst="rect">
              <a:avLst/>
            </a:prstGeom>
            <a:noFill/>
          </p:spPr>
          <p:txBody>
            <a:bodyPr wrap="square" rtlCol="0">
              <a:spAutoFit/>
            </a:bodyPr>
            <a:lstStyle/>
            <a:p>
              <a:pPr algn="ctr"/>
              <a:r>
                <a:rPr lang="fr-FR" sz="1600" dirty="0" err="1" smtClean="0">
                  <a:solidFill>
                    <a:schemeClr val="bg1"/>
                  </a:solidFill>
                </a:rPr>
                <a:t>OneWeb</a:t>
              </a:r>
              <a:r>
                <a:rPr lang="fr-FR" sz="1600" dirty="0" smtClean="0">
                  <a:solidFill>
                    <a:schemeClr val="bg1"/>
                  </a:solidFill>
                </a:rPr>
                <a:t> : Constellation permettant un accès internet pour tous</a:t>
              </a:r>
              <a:endParaRPr lang="fr-FR" sz="1600" dirty="0">
                <a:solidFill>
                  <a:schemeClr val="bg1"/>
                </a:solidFill>
              </a:endParaRPr>
            </a:p>
          </p:txBody>
        </p:sp>
      </p:grpSp>
      <p:grpSp>
        <p:nvGrpSpPr>
          <p:cNvPr id="14" name="Groupe 13"/>
          <p:cNvGrpSpPr/>
          <p:nvPr/>
        </p:nvGrpSpPr>
        <p:grpSpPr>
          <a:xfrm>
            <a:off x="32476" y="2825088"/>
            <a:ext cx="4206445" cy="2714452"/>
            <a:chOff x="7896293" y="2729838"/>
            <a:chExt cx="4206445" cy="2714452"/>
          </a:xfrm>
        </p:grpSpPr>
        <p:grpSp>
          <p:nvGrpSpPr>
            <p:cNvPr id="2" name="Groupe 1"/>
            <p:cNvGrpSpPr/>
            <p:nvPr/>
          </p:nvGrpSpPr>
          <p:grpSpPr>
            <a:xfrm>
              <a:off x="8158716" y="2729838"/>
              <a:ext cx="3681600" cy="2129677"/>
              <a:chOff x="8158716" y="2729838"/>
              <a:chExt cx="3681600" cy="2129677"/>
            </a:xfrm>
          </p:grpSpPr>
          <p:pic>
            <p:nvPicPr>
              <p:cNvPr id="37" name="Imag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8716" y="2729838"/>
                <a:ext cx="3681600" cy="2124000"/>
              </a:xfrm>
              <a:prstGeom prst="rect">
                <a:avLst/>
              </a:prstGeom>
            </p:spPr>
          </p:pic>
          <p:sp>
            <p:nvSpPr>
              <p:cNvPr id="47" name="ZoneTexte 46"/>
              <p:cNvSpPr txBox="1"/>
              <p:nvPr/>
            </p:nvSpPr>
            <p:spPr>
              <a:xfrm>
                <a:off x="10354629" y="4628683"/>
                <a:ext cx="1485687"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7" name="ZoneTexte 26"/>
            <p:cNvSpPr txBox="1"/>
            <p:nvPr/>
          </p:nvSpPr>
          <p:spPr>
            <a:xfrm>
              <a:off x="7896293" y="4859515"/>
              <a:ext cx="4206445" cy="584775"/>
            </a:xfrm>
            <a:prstGeom prst="rect">
              <a:avLst/>
            </a:prstGeom>
            <a:noFill/>
          </p:spPr>
          <p:txBody>
            <a:bodyPr wrap="square" rtlCol="0">
              <a:spAutoFit/>
            </a:bodyPr>
            <a:lstStyle/>
            <a:p>
              <a:pPr algn="ctr"/>
              <a:r>
                <a:rPr lang="fr-FR" sz="1600" dirty="0" smtClean="0">
                  <a:solidFill>
                    <a:schemeClr val="bg1"/>
                  </a:solidFill>
                </a:rPr>
                <a:t>Eurostar </a:t>
              </a:r>
              <a:r>
                <a:rPr lang="fr-FR" sz="1600" dirty="0" err="1" smtClean="0">
                  <a:solidFill>
                    <a:schemeClr val="bg1"/>
                  </a:solidFill>
                </a:rPr>
                <a:t>Neo</a:t>
              </a:r>
              <a:r>
                <a:rPr lang="fr-FR" sz="1600" dirty="0" smtClean="0">
                  <a:solidFill>
                    <a:schemeClr val="bg1"/>
                  </a:solidFill>
                </a:rPr>
                <a:t>: Le satellite de télécommunication très fiable</a:t>
              </a:r>
              <a:endParaRPr lang="fr-FR" sz="1600" dirty="0">
                <a:solidFill>
                  <a:schemeClr val="bg1"/>
                </a:solidFill>
              </a:endParaRPr>
            </a:p>
          </p:txBody>
        </p:sp>
      </p:grpSp>
      <p:sp>
        <p:nvSpPr>
          <p:cNvPr id="28" name="ZoneTexte 27"/>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Pour quoi faire ?</a:t>
            </a:r>
            <a:endParaRPr lang="fr-FR" sz="2000" dirty="0">
              <a:solidFill>
                <a:schemeClr val="bg1"/>
              </a:solidFill>
            </a:endParaRPr>
          </a:p>
        </p:txBody>
      </p:sp>
    </p:spTree>
    <p:extLst>
      <p:ext uri="{BB962C8B-B14F-4D97-AF65-F5344CB8AC3E}">
        <p14:creationId xmlns:p14="http://schemas.microsoft.com/office/powerpoint/2010/main" val="832339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grpSp>
        <p:nvGrpSpPr>
          <p:cNvPr id="13" name="Groupe 12"/>
          <p:cNvGrpSpPr/>
          <p:nvPr/>
        </p:nvGrpSpPr>
        <p:grpSpPr>
          <a:xfrm>
            <a:off x="110617" y="1782411"/>
            <a:ext cx="774461" cy="680503"/>
            <a:chOff x="7327886" y="4225462"/>
            <a:chExt cx="774461" cy="680503"/>
          </a:xfrm>
        </p:grpSpPr>
        <p:pic>
          <p:nvPicPr>
            <p:cNvPr id="4" name="Image 3"/>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7454347" y="4257965"/>
              <a:ext cx="648000" cy="648000"/>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7886" y="4225462"/>
              <a:ext cx="360577" cy="360577"/>
            </a:xfrm>
            <a:prstGeom prst="rect">
              <a:avLst/>
            </a:prstGeom>
          </p:spPr>
        </p:pic>
      </p:grpSp>
      <p:sp>
        <p:nvSpPr>
          <p:cNvPr id="22" name="ZoneTexte 21"/>
          <p:cNvSpPr txBox="1"/>
          <p:nvPr/>
        </p:nvSpPr>
        <p:spPr>
          <a:xfrm>
            <a:off x="885078" y="1922608"/>
            <a:ext cx="3315446" cy="400110"/>
          </a:xfrm>
          <a:prstGeom prst="rect">
            <a:avLst/>
          </a:prstGeom>
          <a:noFill/>
        </p:spPr>
        <p:txBody>
          <a:bodyPr wrap="square" rtlCol="0">
            <a:spAutoFit/>
          </a:bodyPr>
          <a:lstStyle/>
          <a:p>
            <a:r>
              <a:rPr lang="fr-FR" sz="2000" dirty="0" smtClean="0">
                <a:solidFill>
                  <a:schemeClr val="bg1"/>
                </a:solidFill>
              </a:rPr>
              <a:t>Observation de la Terre</a:t>
            </a:r>
            <a:endParaRPr lang="fr-FR" sz="2000" dirty="0">
              <a:solidFill>
                <a:schemeClr val="bg1"/>
              </a:solidFill>
            </a:endParaRPr>
          </a:p>
        </p:txBody>
      </p:sp>
      <p:grpSp>
        <p:nvGrpSpPr>
          <p:cNvPr id="31" name="Groupe 30"/>
          <p:cNvGrpSpPr/>
          <p:nvPr/>
        </p:nvGrpSpPr>
        <p:grpSpPr>
          <a:xfrm>
            <a:off x="9538758" y="2844710"/>
            <a:ext cx="2482133" cy="2482133"/>
            <a:chOff x="8985967" y="2924921"/>
            <a:chExt cx="2482133" cy="2482133"/>
          </a:xfrm>
        </p:grpSpPr>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5967" y="2924921"/>
              <a:ext cx="2482133" cy="2482133"/>
            </a:xfrm>
            <a:prstGeom prst="rect">
              <a:avLst/>
            </a:prstGeom>
          </p:spPr>
        </p:pic>
        <p:sp>
          <p:nvSpPr>
            <p:cNvPr id="28" name="ZoneTexte 27"/>
            <p:cNvSpPr txBox="1"/>
            <p:nvPr/>
          </p:nvSpPr>
          <p:spPr>
            <a:xfrm>
              <a:off x="10531876" y="5176222"/>
              <a:ext cx="936224" cy="230832"/>
            </a:xfrm>
            <a:prstGeom prst="rect">
              <a:avLst/>
            </a:prstGeom>
            <a:noFill/>
          </p:spPr>
          <p:txBody>
            <a:bodyPr wrap="square" rtlCol="0">
              <a:spAutoFit/>
            </a:bodyPr>
            <a:lstStyle/>
            <a:p>
              <a:pPr algn="r"/>
              <a:r>
                <a:rPr lang="fr-FR" sz="900" dirty="0" smtClean="0">
                  <a:solidFill>
                    <a:schemeClr val="bg1"/>
                  </a:solidFill>
                </a:rPr>
                <a:t>©EUMETSAT</a:t>
              </a:r>
              <a:endParaRPr lang="fr-FR" sz="900" dirty="0">
                <a:solidFill>
                  <a:schemeClr val="bg1"/>
                </a:solidFill>
              </a:endParaRPr>
            </a:p>
          </p:txBody>
        </p:sp>
      </p:grpSp>
      <p:grpSp>
        <p:nvGrpSpPr>
          <p:cNvPr id="30" name="Groupe 29"/>
          <p:cNvGrpSpPr/>
          <p:nvPr/>
        </p:nvGrpSpPr>
        <p:grpSpPr>
          <a:xfrm>
            <a:off x="6055252" y="2849877"/>
            <a:ext cx="3307502" cy="2471799"/>
            <a:chOff x="5541223" y="2935255"/>
            <a:chExt cx="3307502" cy="2471799"/>
          </a:xfrm>
        </p:grpSpPr>
        <p:pic>
          <p:nvPicPr>
            <p:cNvPr id="20" name="Imag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41223" y="2935255"/>
              <a:ext cx="3307502" cy="2471799"/>
            </a:xfrm>
            <a:prstGeom prst="rect">
              <a:avLst/>
            </a:prstGeom>
          </p:spPr>
        </p:pic>
        <p:sp>
          <p:nvSpPr>
            <p:cNvPr id="34" name="ZoneTexte 33"/>
            <p:cNvSpPr txBox="1"/>
            <p:nvPr/>
          </p:nvSpPr>
          <p:spPr>
            <a:xfrm>
              <a:off x="7912501" y="5176222"/>
              <a:ext cx="936224" cy="230832"/>
            </a:xfrm>
            <a:prstGeom prst="rect">
              <a:avLst/>
            </a:prstGeom>
            <a:noFill/>
          </p:spPr>
          <p:txBody>
            <a:bodyPr wrap="square" rtlCol="0">
              <a:spAutoFit/>
            </a:bodyPr>
            <a:lstStyle/>
            <a:p>
              <a:pPr algn="r"/>
              <a:r>
                <a:rPr lang="fr-FR" sz="900" dirty="0" smtClean="0">
                  <a:solidFill>
                    <a:schemeClr val="bg1"/>
                  </a:solidFill>
                </a:rPr>
                <a:t>©DLR</a:t>
              </a:r>
              <a:endParaRPr lang="fr-FR" sz="900" dirty="0">
                <a:solidFill>
                  <a:schemeClr val="bg1"/>
                </a:solidFill>
              </a:endParaRPr>
            </a:p>
          </p:txBody>
        </p:sp>
      </p:grpSp>
      <p:grpSp>
        <p:nvGrpSpPr>
          <p:cNvPr id="29" name="Groupe 28"/>
          <p:cNvGrpSpPr/>
          <p:nvPr/>
        </p:nvGrpSpPr>
        <p:grpSpPr>
          <a:xfrm>
            <a:off x="3151782" y="2850683"/>
            <a:ext cx="2727467" cy="2476523"/>
            <a:chOff x="2658101" y="2930531"/>
            <a:chExt cx="2727467" cy="2476523"/>
          </a:xfrm>
        </p:grpSpPr>
        <p:pic>
          <p:nvPicPr>
            <p:cNvPr id="14" name="Imag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8101" y="2930531"/>
              <a:ext cx="2722066" cy="2476523"/>
            </a:xfrm>
            <a:prstGeom prst="rect">
              <a:avLst/>
            </a:prstGeom>
          </p:spPr>
        </p:pic>
        <p:sp>
          <p:nvSpPr>
            <p:cNvPr id="36" name="ZoneTexte 35"/>
            <p:cNvSpPr txBox="1"/>
            <p:nvPr/>
          </p:nvSpPr>
          <p:spPr>
            <a:xfrm>
              <a:off x="4449344" y="5176222"/>
              <a:ext cx="936224"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21" name="Groupe 20"/>
          <p:cNvGrpSpPr/>
          <p:nvPr/>
        </p:nvGrpSpPr>
        <p:grpSpPr>
          <a:xfrm>
            <a:off x="152205" y="2847554"/>
            <a:ext cx="2823574" cy="2479652"/>
            <a:chOff x="-234601" y="2927402"/>
            <a:chExt cx="2823574" cy="2479652"/>
          </a:xfrm>
        </p:grpSpPr>
        <p:pic>
          <p:nvPicPr>
            <p:cNvPr id="2" name="Imag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601" y="2927402"/>
              <a:ext cx="2818172" cy="2478936"/>
            </a:xfrm>
            <a:prstGeom prst="rect">
              <a:avLst/>
            </a:prstGeom>
          </p:spPr>
        </p:pic>
        <p:sp>
          <p:nvSpPr>
            <p:cNvPr id="37" name="ZoneTexte 36"/>
            <p:cNvSpPr txBox="1"/>
            <p:nvPr/>
          </p:nvSpPr>
          <p:spPr>
            <a:xfrm>
              <a:off x="1652749" y="5176222"/>
              <a:ext cx="936224"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sp>
        <p:nvSpPr>
          <p:cNvPr id="43" name="ZoneTexte 42"/>
          <p:cNvSpPr txBox="1"/>
          <p:nvPr/>
        </p:nvSpPr>
        <p:spPr>
          <a:xfrm>
            <a:off x="-90802" y="5321676"/>
            <a:ext cx="3304183" cy="338554"/>
          </a:xfrm>
          <a:prstGeom prst="rect">
            <a:avLst/>
          </a:prstGeom>
          <a:noFill/>
        </p:spPr>
        <p:txBody>
          <a:bodyPr wrap="square" rtlCol="0">
            <a:spAutoFit/>
          </a:bodyPr>
          <a:lstStyle/>
          <a:p>
            <a:pPr algn="ctr"/>
            <a:r>
              <a:rPr lang="fr-FR" sz="1600" dirty="0" err="1" smtClean="0">
                <a:solidFill>
                  <a:schemeClr val="bg1"/>
                </a:solidFill>
              </a:rPr>
              <a:t>Sentinel</a:t>
            </a:r>
            <a:r>
              <a:rPr lang="fr-FR" sz="1600" dirty="0" smtClean="0">
                <a:solidFill>
                  <a:schemeClr val="bg1"/>
                </a:solidFill>
              </a:rPr>
              <a:t> 6: Etudier les océans</a:t>
            </a:r>
            <a:endParaRPr lang="fr-FR" sz="1600" dirty="0">
              <a:solidFill>
                <a:schemeClr val="bg1"/>
              </a:solidFill>
            </a:endParaRPr>
          </a:p>
        </p:txBody>
      </p:sp>
      <p:sp>
        <p:nvSpPr>
          <p:cNvPr id="44" name="ZoneTexte 43"/>
          <p:cNvSpPr txBox="1"/>
          <p:nvPr/>
        </p:nvSpPr>
        <p:spPr>
          <a:xfrm>
            <a:off x="3006251" y="5313340"/>
            <a:ext cx="3013126" cy="584775"/>
          </a:xfrm>
          <a:prstGeom prst="rect">
            <a:avLst/>
          </a:prstGeom>
          <a:noFill/>
        </p:spPr>
        <p:txBody>
          <a:bodyPr wrap="square" rtlCol="0">
            <a:spAutoFit/>
          </a:bodyPr>
          <a:lstStyle/>
          <a:p>
            <a:pPr algn="ctr"/>
            <a:r>
              <a:rPr lang="fr-FR" sz="1600" dirty="0" err="1" smtClean="0">
                <a:solidFill>
                  <a:schemeClr val="bg1"/>
                </a:solidFill>
              </a:rPr>
              <a:t>Pleiades</a:t>
            </a:r>
            <a:r>
              <a:rPr lang="fr-FR" sz="1600" dirty="0" smtClean="0">
                <a:solidFill>
                  <a:schemeClr val="bg1"/>
                </a:solidFill>
              </a:rPr>
              <a:t>: Des images de toute la surface de la Terre</a:t>
            </a:r>
            <a:endParaRPr lang="fr-FR" sz="1600" dirty="0">
              <a:solidFill>
                <a:schemeClr val="bg1"/>
              </a:solidFill>
            </a:endParaRPr>
          </a:p>
        </p:txBody>
      </p:sp>
      <p:sp>
        <p:nvSpPr>
          <p:cNvPr id="45" name="ZoneTexte 44"/>
          <p:cNvSpPr txBox="1"/>
          <p:nvPr/>
        </p:nvSpPr>
        <p:spPr>
          <a:xfrm>
            <a:off x="6158439" y="5313340"/>
            <a:ext cx="3101128" cy="584775"/>
          </a:xfrm>
          <a:prstGeom prst="rect">
            <a:avLst/>
          </a:prstGeom>
          <a:noFill/>
        </p:spPr>
        <p:txBody>
          <a:bodyPr wrap="square" rtlCol="0">
            <a:spAutoFit/>
          </a:bodyPr>
          <a:lstStyle/>
          <a:p>
            <a:pPr algn="ctr"/>
            <a:r>
              <a:rPr lang="fr-FR" sz="1600" dirty="0" err="1" smtClean="0">
                <a:solidFill>
                  <a:schemeClr val="bg1"/>
                </a:solidFill>
              </a:rPr>
              <a:t>Terrasar</a:t>
            </a:r>
            <a:r>
              <a:rPr lang="fr-FR" sz="1600" dirty="0" smtClean="0">
                <a:solidFill>
                  <a:schemeClr val="bg1"/>
                </a:solidFill>
              </a:rPr>
              <a:t> X: Images radar de la surface de la Terre</a:t>
            </a:r>
            <a:endParaRPr lang="fr-FR" sz="1600" dirty="0">
              <a:solidFill>
                <a:schemeClr val="bg1"/>
              </a:solidFill>
            </a:endParaRPr>
          </a:p>
        </p:txBody>
      </p:sp>
      <p:sp>
        <p:nvSpPr>
          <p:cNvPr id="46" name="ZoneTexte 45"/>
          <p:cNvSpPr txBox="1"/>
          <p:nvPr/>
        </p:nvSpPr>
        <p:spPr>
          <a:xfrm>
            <a:off x="9538757" y="5321676"/>
            <a:ext cx="2482134" cy="584775"/>
          </a:xfrm>
          <a:prstGeom prst="rect">
            <a:avLst/>
          </a:prstGeom>
          <a:noFill/>
        </p:spPr>
        <p:txBody>
          <a:bodyPr wrap="square" rtlCol="0">
            <a:spAutoFit/>
          </a:bodyPr>
          <a:lstStyle/>
          <a:p>
            <a:pPr algn="ctr"/>
            <a:r>
              <a:rPr lang="fr-FR" sz="1600" dirty="0" err="1" smtClean="0">
                <a:solidFill>
                  <a:schemeClr val="bg1"/>
                </a:solidFill>
              </a:rPr>
              <a:t>Metop</a:t>
            </a:r>
            <a:r>
              <a:rPr lang="fr-FR" sz="1600" dirty="0" smtClean="0">
                <a:solidFill>
                  <a:schemeClr val="bg1"/>
                </a:solidFill>
              </a:rPr>
              <a:t> SG : La météo depuis l’Espace</a:t>
            </a:r>
            <a:endParaRPr lang="fr-FR" sz="1600" dirty="0">
              <a:solidFill>
                <a:schemeClr val="bg1"/>
              </a:solidFill>
            </a:endParaRPr>
          </a:p>
        </p:txBody>
      </p:sp>
      <p:sp>
        <p:nvSpPr>
          <p:cNvPr id="38" name="ZoneTexte 37"/>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Pour quoi faire ?</a:t>
            </a:r>
            <a:endParaRPr lang="fr-FR" sz="2000" dirty="0">
              <a:solidFill>
                <a:schemeClr val="bg1"/>
              </a:solidFill>
            </a:endParaRPr>
          </a:p>
        </p:txBody>
      </p:sp>
    </p:spTree>
    <p:extLst>
      <p:ext uri="{BB962C8B-B14F-4D97-AF65-F5344CB8AC3E}">
        <p14:creationId xmlns:p14="http://schemas.microsoft.com/office/powerpoint/2010/main" val="11390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26</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10" name="Groupe 9"/>
          <p:cNvGrpSpPr/>
          <p:nvPr/>
        </p:nvGrpSpPr>
        <p:grpSpPr>
          <a:xfrm>
            <a:off x="2835262" y="809781"/>
            <a:ext cx="6521477" cy="5238439"/>
            <a:chOff x="2852531" y="928367"/>
            <a:chExt cx="6521477" cy="5238439"/>
          </a:xfrm>
        </p:grpSpPr>
        <p:pic>
          <p:nvPicPr>
            <p:cNvPr id="27" name="Imag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2531" y="928367"/>
              <a:ext cx="6521477" cy="5238439"/>
            </a:xfrm>
            <a:prstGeom prst="rect">
              <a:avLst/>
            </a:prstGeom>
          </p:spPr>
        </p:pic>
        <p:sp>
          <p:nvSpPr>
            <p:cNvPr id="43" name="ZoneTexte 42"/>
            <p:cNvSpPr txBox="1"/>
            <p:nvPr/>
          </p:nvSpPr>
          <p:spPr>
            <a:xfrm>
              <a:off x="8437784" y="5917781"/>
              <a:ext cx="936224" cy="230832"/>
            </a:xfrm>
            <a:prstGeom prst="rect">
              <a:avLst/>
            </a:prstGeom>
            <a:noFill/>
          </p:spPr>
          <p:txBody>
            <a:bodyPr wrap="square" rtlCol="0">
              <a:spAutoFit/>
            </a:bodyPr>
            <a:lstStyle/>
            <a:p>
              <a:pPr algn="r"/>
              <a:r>
                <a:rPr lang="fr-FR" sz="900" dirty="0" smtClean="0">
                  <a:solidFill>
                    <a:schemeClr val="bg1"/>
                  </a:solidFill>
                </a:rPr>
                <a:t>©EUMETSAT</a:t>
              </a:r>
              <a:endParaRPr lang="fr-FR" sz="900" dirty="0">
                <a:solidFill>
                  <a:schemeClr val="bg1"/>
                </a:solidFill>
              </a:endParaRPr>
            </a:p>
          </p:txBody>
        </p:sp>
      </p:grpSp>
      <p:sp>
        <p:nvSpPr>
          <p:cNvPr id="17" name="Titre 16"/>
          <p:cNvSpPr>
            <a:spLocks noGrp="1"/>
          </p:cNvSpPr>
          <p:nvPr>
            <p:ph type="title"/>
          </p:nvPr>
        </p:nvSpPr>
        <p:spPr/>
        <p:txBody>
          <a:bodyPr/>
          <a:lstStyle/>
          <a:p>
            <a:r>
              <a:rPr lang="fr-FR" dirty="0" smtClean="0"/>
              <a:t>La Terre vue des satellites</a:t>
            </a:r>
            <a:endParaRPr lang="fr-FR" dirty="0"/>
          </a:p>
        </p:txBody>
      </p:sp>
      <p:sp>
        <p:nvSpPr>
          <p:cNvPr id="44" name="ZoneTexte 43"/>
          <p:cNvSpPr txBox="1"/>
          <p:nvPr/>
        </p:nvSpPr>
        <p:spPr>
          <a:xfrm>
            <a:off x="11103748" y="5817388"/>
            <a:ext cx="936224" cy="230832"/>
          </a:xfrm>
          <a:prstGeom prst="rect">
            <a:avLst/>
          </a:prstGeom>
          <a:noFill/>
        </p:spPr>
        <p:txBody>
          <a:bodyPr wrap="square" rtlCol="0">
            <a:spAutoFit/>
          </a:bodyPr>
          <a:lstStyle/>
          <a:p>
            <a:pPr algn="r"/>
            <a:r>
              <a:rPr lang="fr-FR" sz="900" dirty="0" smtClean="0"/>
              <a:t>©EUMETSAT</a:t>
            </a:r>
            <a:endParaRPr lang="fr-FR" sz="900" dirty="0"/>
          </a:p>
        </p:txBody>
      </p:sp>
    </p:spTree>
    <p:extLst>
      <p:ext uri="{BB962C8B-B14F-4D97-AF65-F5344CB8AC3E}">
        <p14:creationId xmlns:p14="http://schemas.microsoft.com/office/powerpoint/2010/main" val="49420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fr-FR" dirty="0" smtClean="0"/>
              <a:t>Paris vue des satellites</a:t>
            </a:r>
            <a:endParaRPr lang="fr-FR" dirty="0"/>
          </a:p>
        </p:txBody>
      </p:sp>
      <p:pic>
        <p:nvPicPr>
          <p:cNvPr id="11"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552" y="663724"/>
            <a:ext cx="9142896" cy="5530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443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28</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7" name="Titre 16"/>
          <p:cNvSpPr>
            <a:spLocks noGrp="1"/>
          </p:cNvSpPr>
          <p:nvPr>
            <p:ph type="title"/>
          </p:nvPr>
        </p:nvSpPr>
        <p:spPr/>
        <p:txBody>
          <a:bodyPr/>
          <a:lstStyle/>
          <a:p>
            <a:r>
              <a:rPr lang="fr-FR" dirty="0" smtClean="0"/>
              <a:t>Toulouse vue des satellites</a:t>
            </a:r>
            <a:endParaRPr lang="fr-FR" dirty="0"/>
          </a:p>
        </p:txBody>
      </p:sp>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1673" y="825076"/>
            <a:ext cx="10508654" cy="5372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97280" y="5962747"/>
            <a:ext cx="3971848" cy="230832"/>
          </a:xfrm>
          <a:prstGeom prst="rect">
            <a:avLst/>
          </a:prstGeom>
        </p:spPr>
        <p:txBody>
          <a:bodyPr wrap="square">
            <a:spAutoFit/>
          </a:bodyPr>
          <a:lstStyle/>
          <a:p>
            <a:pPr>
              <a:spcAft>
                <a:spcPts val="0"/>
              </a:spcAft>
            </a:pPr>
            <a:r>
              <a:rPr lang="fr-FR" sz="900" dirty="0">
                <a:latin typeface="Calibri" panose="020F0502020204030204" pitchFamily="34" charset="0"/>
                <a:ea typeface="Calibri" panose="020F0502020204030204" pitchFamily="34" charset="0"/>
              </a:rPr>
              <a:t>Pléiades Satellite Image - </a:t>
            </a:r>
            <a:r>
              <a:rPr lang="fr-FR" sz="900" dirty="0" smtClean="0">
                <a:latin typeface="Calibri" panose="020F0502020204030204" pitchFamily="34" charset="0"/>
                <a:ea typeface="Calibri" panose="020F0502020204030204" pitchFamily="34" charset="0"/>
              </a:rPr>
              <a:t>Toulouse, </a:t>
            </a:r>
            <a:r>
              <a:rPr lang="fr-FR" sz="900" dirty="0">
                <a:latin typeface="Calibri" panose="020F0502020204030204" pitchFamily="34" charset="0"/>
                <a:ea typeface="Calibri" panose="020F0502020204030204" pitchFamily="34" charset="0"/>
              </a:rPr>
              <a:t>France © CNES </a:t>
            </a:r>
            <a:r>
              <a:rPr lang="fr-FR" sz="900" dirty="0" smtClean="0">
                <a:latin typeface="Calibri" panose="020F0502020204030204" pitchFamily="34" charset="0"/>
                <a:ea typeface="Calibri" panose="020F0502020204030204" pitchFamily="34" charset="0"/>
              </a:rPr>
              <a:t>2019, </a:t>
            </a:r>
            <a:r>
              <a:rPr lang="fr-FR" sz="900" dirty="0">
                <a:latin typeface="Calibri" panose="020F0502020204030204" pitchFamily="34" charset="0"/>
                <a:ea typeface="Calibri" panose="020F0502020204030204" pitchFamily="34" charset="0"/>
              </a:rPr>
              <a:t>Distribution Airbus DS</a:t>
            </a:r>
            <a:endParaRPr lang="fr-FR" sz="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11904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29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20" name="ZoneTexte 19"/>
          <p:cNvSpPr txBox="1"/>
          <p:nvPr/>
        </p:nvSpPr>
        <p:spPr>
          <a:xfrm>
            <a:off x="869869" y="1928491"/>
            <a:ext cx="2990585" cy="400110"/>
          </a:xfrm>
          <a:prstGeom prst="rect">
            <a:avLst/>
          </a:prstGeom>
          <a:noFill/>
        </p:spPr>
        <p:txBody>
          <a:bodyPr wrap="square" rtlCol="0">
            <a:spAutoFit/>
          </a:bodyPr>
          <a:lstStyle/>
          <a:p>
            <a:r>
              <a:rPr lang="fr-FR" sz="2000" dirty="0" smtClean="0">
                <a:solidFill>
                  <a:schemeClr val="bg1"/>
                </a:solidFill>
              </a:rPr>
              <a:t>Positionnement</a:t>
            </a:r>
            <a:endParaRPr lang="fr-FR" sz="2000" dirty="0">
              <a:solidFill>
                <a:schemeClr val="bg1"/>
              </a:solidFill>
            </a:endParaRPr>
          </a:p>
        </p:txBody>
      </p:sp>
      <p:pic>
        <p:nvPicPr>
          <p:cNvPr id="21" name="Imag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980" y="1804546"/>
            <a:ext cx="648000" cy="648000"/>
          </a:xfrm>
          <a:prstGeom prst="rect">
            <a:avLst/>
          </a:prstGeom>
        </p:spPr>
      </p:pic>
      <p:grpSp>
        <p:nvGrpSpPr>
          <p:cNvPr id="2" name="Groupe 1"/>
          <p:cNvGrpSpPr/>
          <p:nvPr/>
        </p:nvGrpSpPr>
        <p:grpSpPr>
          <a:xfrm>
            <a:off x="6838950" y="211541"/>
            <a:ext cx="5013559" cy="4482009"/>
            <a:chOff x="6932695" y="1928491"/>
            <a:chExt cx="4700739" cy="4125143"/>
          </a:xfrm>
        </p:grpSpPr>
        <p:pic>
          <p:nvPicPr>
            <p:cNvPr id="22" name="Picture 5" descr="galileo03865A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932695" y="1928491"/>
              <a:ext cx="4700739" cy="412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10697210" y="5822802"/>
              <a:ext cx="936224"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grpSp>
        <p:nvGrpSpPr>
          <p:cNvPr id="14" name="Groupe 13"/>
          <p:cNvGrpSpPr/>
          <p:nvPr/>
        </p:nvGrpSpPr>
        <p:grpSpPr>
          <a:xfrm>
            <a:off x="766800" y="2576491"/>
            <a:ext cx="4110641" cy="3397147"/>
            <a:chOff x="1623214" y="2411223"/>
            <a:chExt cx="4110641" cy="3397147"/>
          </a:xfrm>
        </p:grpSpPr>
        <p:grpSp>
          <p:nvGrpSpPr>
            <p:cNvPr id="3" name="Groupe 2"/>
            <p:cNvGrpSpPr/>
            <p:nvPr/>
          </p:nvGrpSpPr>
          <p:grpSpPr>
            <a:xfrm>
              <a:off x="1623214" y="2718967"/>
              <a:ext cx="4110641" cy="3089403"/>
              <a:chOff x="1537489" y="2510292"/>
              <a:chExt cx="4110641" cy="3089403"/>
            </a:xfrm>
          </p:grpSpPr>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7489" y="2510292"/>
                <a:ext cx="4110641" cy="3089403"/>
              </a:xfrm>
              <a:prstGeom prst="rect">
                <a:avLst/>
              </a:prstGeom>
            </p:spPr>
          </p:pic>
          <p:sp>
            <p:nvSpPr>
              <p:cNvPr id="26" name="ZoneTexte 25"/>
              <p:cNvSpPr txBox="1"/>
              <p:nvPr/>
            </p:nvSpPr>
            <p:spPr>
              <a:xfrm>
                <a:off x="4711906" y="5368863"/>
                <a:ext cx="936224"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grpSp>
        <p:sp>
          <p:nvSpPr>
            <p:cNvPr id="28" name="Text Box 13"/>
            <p:cNvSpPr txBox="1">
              <a:spLocks noChangeArrowheads="1"/>
            </p:cNvSpPr>
            <p:nvPr/>
          </p:nvSpPr>
          <p:spPr bwMode="auto">
            <a:xfrm>
              <a:off x="2949852" y="2411223"/>
              <a:ext cx="1457363"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p>
              <a:pPr algn="ctr" eaLnBrk="1" hangingPunct="1">
                <a:spcBef>
                  <a:spcPct val="20000"/>
                </a:spcBef>
                <a:buFont typeface="Wingdings" pitchFamily="2" charset="2"/>
                <a:buNone/>
              </a:pPr>
              <a:r>
                <a:rPr lang="de-DE" altLang="en-US" sz="1400" dirty="0" smtClean="0">
                  <a:solidFill>
                    <a:schemeClr val="bg1"/>
                  </a:solidFill>
                </a:rPr>
                <a:t>GALILEO</a:t>
              </a:r>
              <a:endParaRPr lang="de-DE" altLang="en-US" sz="1400" dirty="0">
                <a:solidFill>
                  <a:schemeClr val="bg1"/>
                </a:solidFill>
              </a:endParaRPr>
            </a:p>
          </p:txBody>
        </p:sp>
      </p:grpSp>
      <p:sp>
        <p:nvSpPr>
          <p:cNvPr id="8" name="Rectangle 7"/>
          <p:cNvSpPr/>
          <p:nvPr/>
        </p:nvSpPr>
        <p:spPr>
          <a:xfrm>
            <a:off x="5007006" y="5268611"/>
            <a:ext cx="7118319" cy="830997"/>
          </a:xfrm>
          <a:prstGeom prst="rect">
            <a:avLst/>
          </a:prstGeom>
        </p:spPr>
        <p:txBody>
          <a:bodyPr wrap="square">
            <a:spAutoFit/>
          </a:bodyPr>
          <a:lstStyle/>
          <a:p>
            <a:pPr lvl="0">
              <a:spcAft>
                <a:spcPts val="0"/>
              </a:spcAft>
            </a:pPr>
            <a:r>
              <a:rPr lang="fr-FR" sz="1600" dirty="0">
                <a:solidFill>
                  <a:schemeClr val="bg1"/>
                </a:solidFill>
              </a:rPr>
              <a:t>Galileo, c’est le GPS Européen, mais en mieux car il est encore plus précis ! C’est pourquoi les smartphones les plus récents sont équipés du système Galileo.</a:t>
            </a:r>
            <a:endParaRPr lang="fr-FR" sz="1600" dirty="0">
              <a:solidFill>
                <a:schemeClr val="bg1"/>
              </a:solidFill>
              <a:effectLst/>
              <a:latin typeface="Calibri" panose="020F0502020204030204" pitchFamily="34" charset="0"/>
              <a:ea typeface="Calibri" panose="020F0502020204030204" pitchFamily="34" charset="0"/>
            </a:endParaRPr>
          </a:p>
        </p:txBody>
      </p:sp>
      <p:sp>
        <p:nvSpPr>
          <p:cNvPr id="24" name="ZoneTexte 23"/>
          <p:cNvSpPr txBox="1"/>
          <p:nvPr/>
        </p:nvSpPr>
        <p:spPr>
          <a:xfrm>
            <a:off x="1676869" y="805451"/>
            <a:ext cx="4634119" cy="400110"/>
          </a:xfrm>
          <a:prstGeom prst="rect">
            <a:avLst/>
          </a:prstGeom>
          <a:noFill/>
        </p:spPr>
        <p:txBody>
          <a:bodyPr wrap="square" rtlCol="0">
            <a:spAutoFit/>
          </a:bodyPr>
          <a:lstStyle/>
          <a:p>
            <a:r>
              <a:rPr lang="fr-FR" sz="2000" dirty="0" smtClean="0">
                <a:solidFill>
                  <a:schemeClr val="bg1"/>
                </a:solidFill>
              </a:rPr>
              <a:t>Des satellites  |  Pour quoi faire ?</a:t>
            </a:r>
            <a:endParaRPr lang="fr-FR" sz="2000" dirty="0">
              <a:solidFill>
                <a:schemeClr val="bg1"/>
              </a:solidFill>
            </a:endParaRPr>
          </a:p>
        </p:txBody>
      </p:sp>
    </p:spTree>
    <p:extLst>
      <p:ext uri="{BB962C8B-B14F-4D97-AF65-F5344CB8AC3E}">
        <p14:creationId xmlns:p14="http://schemas.microsoft.com/office/powerpoint/2010/main" val="959976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770" y="440121"/>
            <a:ext cx="3960470" cy="5921094"/>
          </a:xfrm>
          <a:prstGeom prst="rect">
            <a:avLst/>
          </a:prstGeom>
        </p:spPr>
      </p:pic>
      <p:sp>
        <p:nvSpPr>
          <p:cNvPr id="26" name="Rectangle 25"/>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4460240" y="2708170"/>
            <a:ext cx="6817360" cy="1384995"/>
          </a:xfrm>
          <a:prstGeom prst="rect">
            <a:avLst/>
          </a:prstGeom>
        </p:spPr>
        <p:txBody>
          <a:bodyPr wrap="square">
            <a:spAutoFit/>
          </a:bodyPr>
          <a:lstStyle/>
          <a:p>
            <a:r>
              <a:rPr lang="fr-FR" sz="2800" dirty="0">
                <a:solidFill>
                  <a:schemeClr val="bg1"/>
                </a:solidFill>
              </a:rPr>
              <a:t>L’Espace c’est quoi ?</a:t>
            </a:r>
          </a:p>
          <a:p>
            <a:r>
              <a:rPr lang="fr-FR" sz="2800" dirty="0">
                <a:solidFill>
                  <a:schemeClr val="bg1"/>
                </a:solidFill>
              </a:rPr>
              <a:t>L’Espace c’est où ?</a:t>
            </a:r>
          </a:p>
          <a:p>
            <a:r>
              <a:rPr lang="fr-FR" sz="2800" dirty="0">
                <a:solidFill>
                  <a:schemeClr val="bg1"/>
                </a:solidFill>
              </a:rPr>
              <a:t>Où sommes-nous dans l’Espace ?</a:t>
            </a:r>
          </a:p>
        </p:txBody>
      </p:sp>
    </p:spTree>
    <p:extLst>
      <p:ext uri="{BB962C8B-B14F-4D97-AF65-F5344CB8AC3E}">
        <p14:creationId xmlns:p14="http://schemas.microsoft.com/office/powerpoint/2010/main" val="2181335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621" y="2646891"/>
            <a:ext cx="4498523" cy="2530419"/>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30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14" name="ZoneTexte 13"/>
          <p:cNvSpPr txBox="1"/>
          <p:nvPr/>
        </p:nvSpPr>
        <p:spPr>
          <a:xfrm>
            <a:off x="7783036" y="2226903"/>
            <a:ext cx="1737691" cy="400110"/>
          </a:xfrm>
          <a:prstGeom prst="rect">
            <a:avLst/>
          </a:prstGeom>
          <a:noFill/>
        </p:spPr>
        <p:txBody>
          <a:bodyPr wrap="square" rtlCol="0">
            <a:spAutoFit/>
          </a:bodyPr>
          <a:lstStyle/>
          <a:p>
            <a:r>
              <a:rPr lang="fr-FR" sz="2000" dirty="0" smtClean="0">
                <a:solidFill>
                  <a:schemeClr val="bg1"/>
                </a:solidFill>
              </a:rPr>
              <a:t>Vers Mercure</a:t>
            </a:r>
            <a:endParaRPr lang="fr-FR" sz="2000" dirty="0">
              <a:solidFill>
                <a:schemeClr val="bg1"/>
              </a:solidFill>
            </a:endParaRPr>
          </a:p>
        </p:txBody>
      </p:sp>
      <p:sp>
        <p:nvSpPr>
          <p:cNvPr id="17" name="ZoneTexte 16"/>
          <p:cNvSpPr txBox="1"/>
          <p:nvPr/>
        </p:nvSpPr>
        <p:spPr>
          <a:xfrm>
            <a:off x="10106013" y="4958649"/>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1144" y="2246079"/>
            <a:ext cx="900000" cy="900000"/>
          </a:xfrm>
          <a:prstGeom prst="rect">
            <a:avLst/>
          </a:prstGeom>
        </p:spPr>
      </p:pic>
      <p:sp>
        <p:nvSpPr>
          <p:cNvPr id="22" name="ZoneTexte 21"/>
          <p:cNvSpPr txBox="1"/>
          <p:nvPr/>
        </p:nvSpPr>
        <p:spPr>
          <a:xfrm>
            <a:off x="1677061" y="800874"/>
            <a:ext cx="2236304" cy="400110"/>
          </a:xfrm>
          <a:prstGeom prst="rect">
            <a:avLst/>
          </a:prstGeom>
          <a:noFill/>
        </p:spPr>
        <p:txBody>
          <a:bodyPr wrap="square" rtlCol="0">
            <a:spAutoFit/>
          </a:bodyPr>
          <a:lstStyle/>
          <a:p>
            <a:r>
              <a:rPr lang="fr-FR" sz="2000" dirty="0" smtClean="0">
                <a:solidFill>
                  <a:schemeClr val="bg1"/>
                </a:solidFill>
              </a:rPr>
              <a:t>Des Sondes</a:t>
            </a:r>
            <a:endParaRPr lang="fr-FR" sz="2000" dirty="0">
              <a:solidFill>
                <a:schemeClr val="bg1"/>
              </a:solidFill>
            </a:endParaRPr>
          </a:p>
        </p:txBody>
      </p:sp>
      <p:sp>
        <p:nvSpPr>
          <p:cNvPr id="21" name="ZoneTexte 20"/>
          <p:cNvSpPr txBox="1"/>
          <p:nvPr/>
        </p:nvSpPr>
        <p:spPr>
          <a:xfrm>
            <a:off x="6546114" y="5174585"/>
            <a:ext cx="4206445" cy="338554"/>
          </a:xfrm>
          <a:prstGeom prst="rect">
            <a:avLst/>
          </a:prstGeom>
          <a:noFill/>
        </p:spPr>
        <p:txBody>
          <a:bodyPr wrap="square" rtlCol="0">
            <a:spAutoFit/>
          </a:bodyPr>
          <a:lstStyle/>
          <a:p>
            <a:pPr algn="ctr"/>
            <a:r>
              <a:rPr lang="fr-FR" sz="1600" dirty="0" err="1" smtClean="0">
                <a:solidFill>
                  <a:schemeClr val="bg1"/>
                </a:solidFill>
              </a:rPr>
              <a:t>BepiColombo</a:t>
            </a:r>
            <a:r>
              <a:rPr lang="fr-FR" sz="1600" dirty="0" smtClean="0">
                <a:solidFill>
                  <a:schemeClr val="bg1"/>
                </a:solidFill>
              </a:rPr>
              <a:t>: Exploration de Mercure</a:t>
            </a:r>
            <a:endParaRPr lang="fr-FR" sz="1600" dirty="0">
              <a:solidFill>
                <a:schemeClr val="bg1"/>
              </a:solidFill>
            </a:endParaRPr>
          </a:p>
        </p:txBody>
      </p:sp>
      <p:sp>
        <p:nvSpPr>
          <p:cNvPr id="31" name="ZoneTexte 30"/>
          <p:cNvSpPr txBox="1"/>
          <p:nvPr/>
        </p:nvSpPr>
        <p:spPr>
          <a:xfrm>
            <a:off x="2130991" y="2219270"/>
            <a:ext cx="2194926" cy="400110"/>
          </a:xfrm>
          <a:prstGeom prst="rect">
            <a:avLst/>
          </a:prstGeom>
          <a:noFill/>
        </p:spPr>
        <p:txBody>
          <a:bodyPr wrap="square" rtlCol="0">
            <a:spAutoFit/>
          </a:bodyPr>
          <a:lstStyle/>
          <a:p>
            <a:pPr algn="ctr"/>
            <a:r>
              <a:rPr lang="fr-FR" sz="2000" dirty="0" smtClean="0">
                <a:solidFill>
                  <a:schemeClr val="bg1"/>
                </a:solidFill>
              </a:rPr>
              <a:t>Vers le Soleil</a:t>
            </a:r>
            <a:endParaRPr lang="fr-FR" sz="2000" dirty="0">
              <a:solidFill>
                <a:schemeClr val="bg1"/>
              </a:solidFill>
            </a:endParaRPr>
          </a:p>
        </p:txBody>
      </p:sp>
      <p:pic>
        <p:nvPicPr>
          <p:cNvPr id="32" name="Imag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0660" y="2638264"/>
            <a:ext cx="4475588" cy="2524667"/>
          </a:xfrm>
          <a:prstGeom prst="rect">
            <a:avLst/>
          </a:prstGeom>
        </p:spPr>
      </p:pic>
      <p:pic>
        <p:nvPicPr>
          <p:cNvPr id="33" name="Imag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9019" y="2238786"/>
            <a:ext cx="900000" cy="900000"/>
          </a:xfrm>
          <a:prstGeom prst="rect">
            <a:avLst/>
          </a:prstGeom>
        </p:spPr>
      </p:pic>
      <p:sp>
        <p:nvSpPr>
          <p:cNvPr id="34" name="ZoneTexte 33"/>
          <p:cNvSpPr txBox="1"/>
          <p:nvPr/>
        </p:nvSpPr>
        <p:spPr>
          <a:xfrm>
            <a:off x="1128639" y="5179956"/>
            <a:ext cx="4206445" cy="338554"/>
          </a:xfrm>
          <a:prstGeom prst="rect">
            <a:avLst/>
          </a:prstGeom>
          <a:noFill/>
        </p:spPr>
        <p:txBody>
          <a:bodyPr wrap="square" rtlCol="0">
            <a:spAutoFit/>
          </a:bodyPr>
          <a:lstStyle/>
          <a:p>
            <a:pPr algn="ctr"/>
            <a:r>
              <a:rPr lang="fr-FR" sz="1600" dirty="0" smtClean="0">
                <a:solidFill>
                  <a:schemeClr val="bg1"/>
                </a:solidFill>
              </a:rPr>
              <a:t>Solar Orbiter : Etudier le Soleil de plus près</a:t>
            </a:r>
            <a:endParaRPr lang="fr-FR" sz="1600" dirty="0">
              <a:solidFill>
                <a:schemeClr val="bg1"/>
              </a:solidFill>
            </a:endParaRPr>
          </a:p>
        </p:txBody>
      </p:sp>
      <p:sp>
        <p:nvSpPr>
          <p:cNvPr id="35" name="ZoneTexte 34"/>
          <p:cNvSpPr txBox="1"/>
          <p:nvPr/>
        </p:nvSpPr>
        <p:spPr>
          <a:xfrm>
            <a:off x="4671117" y="4921702"/>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Tree>
    <p:extLst>
      <p:ext uri="{BB962C8B-B14F-4D97-AF65-F5344CB8AC3E}">
        <p14:creationId xmlns:p14="http://schemas.microsoft.com/office/powerpoint/2010/main" val="756052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cstate="screen">
            <a:extLst>
              <a:ext uri="{28A0092B-C50C-407E-A947-70E740481C1C}">
                <a14:useLocalDpi xmlns:a14="http://schemas.microsoft.com/office/drawing/2010/main"/>
              </a:ext>
            </a:extLst>
          </a:blip>
          <a:srcRect l="-263"/>
          <a:stretch/>
        </p:blipFill>
        <p:spPr>
          <a:xfrm>
            <a:off x="1530220" y="15904"/>
            <a:ext cx="9339943" cy="6804774"/>
          </a:xfrm>
          <a:prstGeom prst="ellipse">
            <a:avLst/>
          </a:prstGeom>
          <a:noFill/>
          <a:ln>
            <a:noFill/>
          </a:ln>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31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dirty="0" smtClean="0"/>
              <a:t>DD MONTH YEAR</a:t>
            </a:r>
            <a:endParaRPr lang="de-DE" dirty="0"/>
          </a:p>
        </p:txBody>
      </p:sp>
      <p:sp>
        <p:nvSpPr>
          <p:cNvPr id="8" name="ZoneTexte 7"/>
          <p:cNvSpPr txBox="1"/>
          <p:nvPr/>
        </p:nvSpPr>
        <p:spPr>
          <a:xfrm>
            <a:off x="988680" y="188078"/>
            <a:ext cx="4889606" cy="523220"/>
          </a:xfrm>
          <a:prstGeom prst="rect">
            <a:avLst/>
          </a:prstGeom>
          <a:noFill/>
        </p:spPr>
        <p:txBody>
          <a:bodyPr wrap="square" rtlCol="0">
            <a:spAutoFit/>
          </a:bodyPr>
          <a:lstStyle/>
          <a:p>
            <a:pPr algn="ctr"/>
            <a:r>
              <a:rPr lang="fr-FR" sz="2800" dirty="0" smtClean="0"/>
              <a:t>Le soleil vu par Solar Orbiter</a:t>
            </a:r>
            <a:endParaRPr lang="fr-FR" sz="2800" dirty="0"/>
          </a:p>
        </p:txBody>
      </p:sp>
      <p:sp>
        <p:nvSpPr>
          <p:cNvPr id="9" name="ZoneTexte 8"/>
          <p:cNvSpPr txBox="1"/>
          <p:nvPr/>
        </p:nvSpPr>
        <p:spPr>
          <a:xfrm>
            <a:off x="10741872" y="5761458"/>
            <a:ext cx="795131" cy="230832"/>
          </a:xfrm>
          <a:prstGeom prst="rect">
            <a:avLst/>
          </a:prstGeom>
          <a:noFill/>
        </p:spPr>
        <p:txBody>
          <a:bodyPr wrap="square" rtlCol="0">
            <a:spAutoFit/>
          </a:bodyPr>
          <a:lstStyle/>
          <a:p>
            <a:pPr algn="r"/>
            <a:r>
              <a:rPr lang="fr-FR" sz="900" dirty="0" smtClean="0"/>
              <a:t>©ESA</a:t>
            </a:r>
            <a:endParaRPr lang="fr-FR" sz="900" dirty="0"/>
          </a:p>
        </p:txBody>
      </p:sp>
    </p:spTree>
    <p:extLst>
      <p:ext uri="{BB962C8B-B14F-4D97-AF65-F5344CB8AC3E}">
        <p14:creationId xmlns:p14="http://schemas.microsoft.com/office/powerpoint/2010/main" val="3910085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sp>
        <p:nvSpPr>
          <p:cNvPr id="14" name="ZoneTexte 13"/>
          <p:cNvSpPr txBox="1"/>
          <p:nvPr/>
        </p:nvSpPr>
        <p:spPr>
          <a:xfrm>
            <a:off x="7546622" y="2219270"/>
            <a:ext cx="2205426" cy="400110"/>
          </a:xfrm>
          <a:prstGeom prst="rect">
            <a:avLst/>
          </a:prstGeom>
          <a:noFill/>
        </p:spPr>
        <p:txBody>
          <a:bodyPr wrap="square" rtlCol="0">
            <a:spAutoFit/>
          </a:bodyPr>
          <a:lstStyle/>
          <a:p>
            <a:pPr algn="ctr"/>
            <a:r>
              <a:rPr lang="fr-FR" sz="2000" dirty="0" smtClean="0">
                <a:solidFill>
                  <a:schemeClr val="bg1"/>
                </a:solidFill>
              </a:rPr>
              <a:t>Vers Jupiter</a:t>
            </a:r>
            <a:endParaRPr lang="fr-FR" sz="2000" dirty="0">
              <a:solidFill>
                <a:schemeClr val="bg1"/>
              </a:solidFill>
            </a:endParaRP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3961" y="2635116"/>
            <a:ext cx="4510749" cy="2537296"/>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319" y="2209132"/>
            <a:ext cx="900000" cy="900000"/>
          </a:xfrm>
          <a:prstGeom prst="rect">
            <a:avLst/>
          </a:prstGeom>
        </p:spPr>
      </p:pic>
      <p:sp>
        <p:nvSpPr>
          <p:cNvPr id="17" name="ZoneTexte 16"/>
          <p:cNvSpPr txBox="1"/>
          <p:nvPr/>
        </p:nvSpPr>
        <p:spPr>
          <a:xfrm>
            <a:off x="10109579" y="4921702"/>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
        <p:nvSpPr>
          <p:cNvPr id="24" name="ZoneTexte 23"/>
          <p:cNvSpPr txBox="1"/>
          <p:nvPr/>
        </p:nvSpPr>
        <p:spPr>
          <a:xfrm>
            <a:off x="6546114" y="5174585"/>
            <a:ext cx="4206445" cy="338554"/>
          </a:xfrm>
          <a:prstGeom prst="rect">
            <a:avLst/>
          </a:prstGeom>
          <a:noFill/>
        </p:spPr>
        <p:txBody>
          <a:bodyPr wrap="square" rtlCol="0">
            <a:spAutoFit/>
          </a:bodyPr>
          <a:lstStyle/>
          <a:p>
            <a:pPr algn="ctr"/>
            <a:r>
              <a:rPr lang="fr-FR" sz="1600" dirty="0" smtClean="0">
                <a:solidFill>
                  <a:schemeClr val="bg1"/>
                </a:solidFill>
              </a:rPr>
              <a:t>JUICE : Etudier Jupiter et ses lunes</a:t>
            </a:r>
            <a:endParaRPr lang="fr-FR" sz="1600" dirty="0">
              <a:solidFill>
                <a:schemeClr val="bg1"/>
              </a:solidFill>
            </a:endParaRPr>
          </a:p>
        </p:txBody>
      </p:sp>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250" y="2641993"/>
            <a:ext cx="4498522" cy="2530419"/>
          </a:xfrm>
          <a:prstGeom prst="rect">
            <a:avLst/>
          </a:prstGeom>
        </p:spPr>
      </p:pic>
      <p:sp>
        <p:nvSpPr>
          <p:cNvPr id="26" name="ZoneTexte 25"/>
          <p:cNvSpPr txBox="1"/>
          <p:nvPr/>
        </p:nvSpPr>
        <p:spPr>
          <a:xfrm>
            <a:off x="4533641" y="4944226"/>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31" name="ZoneTexte 30"/>
          <p:cNvSpPr txBox="1"/>
          <p:nvPr/>
        </p:nvSpPr>
        <p:spPr>
          <a:xfrm>
            <a:off x="976287" y="5175058"/>
            <a:ext cx="4206445" cy="338554"/>
          </a:xfrm>
          <a:prstGeom prst="rect">
            <a:avLst/>
          </a:prstGeom>
          <a:noFill/>
        </p:spPr>
        <p:txBody>
          <a:bodyPr wrap="square" rtlCol="0">
            <a:spAutoFit/>
          </a:bodyPr>
          <a:lstStyle/>
          <a:p>
            <a:pPr algn="ctr"/>
            <a:r>
              <a:rPr lang="fr-FR" sz="1600" dirty="0" err="1" smtClean="0">
                <a:solidFill>
                  <a:schemeClr val="bg1"/>
                </a:solidFill>
              </a:rPr>
              <a:t>ExoMars</a:t>
            </a:r>
            <a:r>
              <a:rPr lang="fr-FR" sz="1600" dirty="0" smtClean="0">
                <a:solidFill>
                  <a:schemeClr val="bg1"/>
                </a:solidFill>
              </a:rPr>
              <a:t> : Pour trouver de la vie sur Mars</a:t>
            </a:r>
            <a:endParaRPr lang="fr-FR" sz="1600" dirty="0">
              <a:solidFill>
                <a:schemeClr val="bg1"/>
              </a:solidFill>
            </a:endParaRPr>
          </a:p>
        </p:txBody>
      </p:sp>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4844927" y="2203116"/>
            <a:ext cx="864000" cy="864000"/>
          </a:xfrm>
          <a:prstGeom prst="rect">
            <a:avLst/>
          </a:prstGeom>
        </p:spPr>
      </p:pic>
      <p:sp>
        <p:nvSpPr>
          <p:cNvPr id="32" name="ZoneTexte 31"/>
          <p:cNvSpPr txBox="1"/>
          <p:nvPr/>
        </p:nvSpPr>
        <p:spPr>
          <a:xfrm>
            <a:off x="2242517" y="2209132"/>
            <a:ext cx="1737691" cy="400110"/>
          </a:xfrm>
          <a:prstGeom prst="rect">
            <a:avLst/>
          </a:prstGeom>
          <a:noFill/>
        </p:spPr>
        <p:txBody>
          <a:bodyPr wrap="square" rtlCol="0">
            <a:spAutoFit/>
          </a:bodyPr>
          <a:lstStyle/>
          <a:p>
            <a:pPr algn="ctr"/>
            <a:r>
              <a:rPr lang="fr-FR" sz="2000" dirty="0" smtClean="0">
                <a:solidFill>
                  <a:schemeClr val="bg1"/>
                </a:solidFill>
              </a:rPr>
              <a:t>Vers Mars</a:t>
            </a:r>
            <a:endParaRPr lang="fr-FR" sz="2000" dirty="0">
              <a:solidFill>
                <a:schemeClr val="bg1"/>
              </a:solidFill>
            </a:endParaRPr>
          </a:p>
        </p:txBody>
      </p:sp>
      <p:sp>
        <p:nvSpPr>
          <p:cNvPr id="22" name="ZoneTexte 21"/>
          <p:cNvSpPr txBox="1"/>
          <p:nvPr/>
        </p:nvSpPr>
        <p:spPr>
          <a:xfrm>
            <a:off x="1677061" y="800874"/>
            <a:ext cx="2236304" cy="400110"/>
          </a:xfrm>
          <a:prstGeom prst="rect">
            <a:avLst/>
          </a:prstGeom>
          <a:noFill/>
        </p:spPr>
        <p:txBody>
          <a:bodyPr wrap="square" rtlCol="0">
            <a:spAutoFit/>
          </a:bodyPr>
          <a:lstStyle/>
          <a:p>
            <a:r>
              <a:rPr lang="fr-FR" sz="2000" dirty="0" smtClean="0">
                <a:solidFill>
                  <a:schemeClr val="bg1"/>
                </a:solidFill>
              </a:rPr>
              <a:t>Des Sondes</a:t>
            </a:r>
            <a:endParaRPr lang="fr-FR" sz="2000" dirty="0">
              <a:solidFill>
                <a:schemeClr val="bg1"/>
              </a:solidFill>
            </a:endParaRPr>
          </a:p>
        </p:txBody>
      </p:sp>
    </p:spTree>
    <p:extLst>
      <p:ext uri="{BB962C8B-B14F-4D97-AF65-F5344CB8AC3E}">
        <p14:creationId xmlns:p14="http://schemas.microsoft.com/office/powerpoint/2010/main" val="26932797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3966" y="2579062"/>
            <a:ext cx="3335009" cy="3335009"/>
          </a:xfrm>
          <a:prstGeom prst="rect">
            <a:avLst/>
          </a:prstGeom>
        </p:spPr>
      </p:pic>
      <p:pic>
        <p:nvPicPr>
          <p:cNvPr id="31" name="Imag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3938" y="2110522"/>
            <a:ext cx="1111559" cy="1111559"/>
          </a:xfrm>
          <a:prstGeom prst="rect">
            <a:avLst/>
          </a:prstGeom>
        </p:spPr>
      </p:pic>
      <p:sp>
        <p:nvSpPr>
          <p:cNvPr id="14" name="ZoneTexte 13"/>
          <p:cNvSpPr txBox="1"/>
          <p:nvPr/>
        </p:nvSpPr>
        <p:spPr>
          <a:xfrm>
            <a:off x="10318762" y="5683239"/>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sp>
        <p:nvSpPr>
          <p:cNvPr id="13" name="ZoneTexte 12"/>
          <p:cNvSpPr txBox="1"/>
          <p:nvPr/>
        </p:nvSpPr>
        <p:spPr>
          <a:xfrm>
            <a:off x="8592624" y="1910467"/>
            <a:ext cx="1737691" cy="400110"/>
          </a:xfrm>
          <a:prstGeom prst="rect">
            <a:avLst/>
          </a:prstGeom>
          <a:noFill/>
        </p:spPr>
        <p:txBody>
          <a:bodyPr wrap="square" rtlCol="0">
            <a:spAutoFit/>
          </a:bodyPr>
          <a:lstStyle/>
          <a:p>
            <a:pPr algn="ctr"/>
            <a:r>
              <a:rPr lang="fr-FR" sz="2000" dirty="0" smtClean="0">
                <a:solidFill>
                  <a:schemeClr val="bg1"/>
                </a:solidFill>
              </a:rPr>
              <a:t>Sur la Lune</a:t>
            </a:r>
            <a:endParaRPr lang="fr-FR" sz="2000" dirty="0">
              <a:solidFill>
                <a:schemeClr val="bg1"/>
              </a:solidFill>
            </a:endParaRPr>
          </a:p>
        </p:txBody>
      </p:sp>
      <p:pic>
        <p:nvPicPr>
          <p:cNvPr id="4" name="Imag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941762" y="2579062"/>
            <a:ext cx="5009064" cy="3339376"/>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3565">
            <a:off x="4425154" y="2208675"/>
            <a:ext cx="3121172" cy="1241591"/>
          </a:xfrm>
          <a:prstGeom prst="rect">
            <a:avLst/>
          </a:prstGeom>
        </p:spPr>
      </p:pic>
      <p:sp>
        <p:nvSpPr>
          <p:cNvPr id="19" name="ZoneTexte 18"/>
          <p:cNvSpPr txBox="1"/>
          <p:nvPr/>
        </p:nvSpPr>
        <p:spPr>
          <a:xfrm>
            <a:off x="1678281" y="803040"/>
            <a:ext cx="2236304" cy="400110"/>
          </a:xfrm>
          <a:prstGeom prst="rect">
            <a:avLst/>
          </a:prstGeom>
          <a:noFill/>
        </p:spPr>
        <p:txBody>
          <a:bodyPr wrap="square" rtlCol="0">
            <a:spAutoFit/>
          </a:bodyPr>
          <a:lstStyle/>
          <a:p>
            <a:r>
              <a:rPr lang="fr-FR" sz="2000" dirty="0" smtClean="0">
                <a:solidFill>
                  <a:schemeClr val="bg1"/>
                </a:solidFill>
              </a:rPr>
              <a:t>Des Humains</a:t>
            </a:r>
            <a:endParaRPr lang="fr-FR" sz="2000" dirty="0">
              <a:solidFill>
                <a:schemeClr val="bg1"/>
              </a:solidFill>
            </a:endParaRPr>
          </a:p>
        </p:txBody>
      </p:sp>
      <p:sp>
        <p:nvSpPr>
          <p:cNvPr id="18" name="ZoneTexte 17"/>
          <p:cNvSpPr txBox="1"/>
          <p:nvPr/>
        </p:nvSpPr>
        <p:spPr>
          <a:xfrm>
            <a:off x="5155695" y="5683239"/>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15" name="ZoneTexte 14"/>
          <p:cNvSpPr txBox="1"/>
          <p:nvPr/>
        </p:nvSpPr>
        <p:spPr>
          <a:xfrm>
            <a:off x="1929774" y="1712249"/>
            <a:ext cx="3033040" cy="707886"/>
          </a:xfrm>
          <a:prstGeom prst="rect">
            <a:avLst/>
          </a:prstGeom>
          <a:noFill/>
        </p:spPr>
        <p:txBody>
          <a:bodyPr wrap="square" rtlCol="0">
            <a:spAutoFit/>
          </a:bodyPr>
          <a:lstStyle/>
          <a:p>
            <a:pPr algn="ctr"/>
            <a:r>
              <a:rPr lang="fr-FR" sz="2000" dirty="0" smtClean="0">
                <a:solidFill>
                  <a:schemeClr val="bg1"/>
                </a:solidFill>
              </a:rPr>
              <a:t>Dans la Station Spatiale Internationale</a:t>
            </a:r>
            <a:endParaRPr lang="fr-FR" sz="2000" dirty="0">
              <a:solidFill>
                <a:schemeClr val="bg1"/>
              </a:solidFill>
            </a:endParaRPr>
          </a:p>
        </p:txBody>
      </p:sp>
    </p:spTree>
    <p:extLst>
      <p:ext uri="{BB962C8B-B14F-4D97-AF65-F5344CB8AC3E}">
        <p14:creationId xmlns:p14="http://schemas.microsoft.com/office/powerpoint/2010/main" val="3175555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943565">
            <a:off x="2081228" y="2373113"/>
            <a:ext cx="8029543" cy="3194127"/>
          </a:xfrm>
          <a:prstGeom prst="rect">
            <a:avLst/>
          </a:prstGeom>
        </p:spPr>
      </p:pic>
      <p:grpSp>
        <p:nvGrpSpPr>
          <p:cNvPr id="8" name="Groupe 7"/>
          <p:cNvGrpSpPr/>
          <p:nvPr/>
        </p:nvGrpSpPr>
        <p:grpSpPr>
          <a:xfrm>
            <a:off x="8747791" y="5330228"/>
            <a:ext cx="3124805" cy="726708"/>
            <a:chOff x="8753378" y="4341718"/>
            <a:chExt cx="3124805" cy="726708"/>
          </a:xfrm>
        </p:grpSpPr>
        <p:sp>
          <p:nvSpPr>
            <p:cNvPr id="23" name="ZoneTexte 22"/>
            <p:cNvSpPr txBox="1"/>
            <p:nvPr/>
          </p:nvSpPr>
          <p:spPr>
            <a:xfrm>
              <a:off x="8753378" y="4791427"/>
              <a:ext cx="3124805" cy="276999"/>
            </a:xfrm>
            <a:prstGeom prst="rect">
              <a:avLst/>
            </a:prstGeom>
            <a:noFill/>
          </p:spPr>
          <p:txBody>
            <a:bodyPr wrap="square" rtlCol="0">
              <a:spAutoFit/>
            </a:bodyPr>
            <a:lstStyle/>
            <a:p>
              <a:pPr algn="ctr"/>
              <a:r>
                <a:rPr lang="fr-FR" sz="1200" dirty="0" smtClean="0">
                  <a:solidFill>
                    <a:schemeClr val="bg1"/>
                  </a:solidFill>
                </a:rPr>
                <a:t>Bras robotique</a:t>
              </a:r>
              <a:endParaRPr lang="fr-FR" sz="1200" dirty="0">
                <a:solidFill>
                  <a:schemeClr val="bg1"/>
                </a:solidFill>
              </a:endParaRPr>
            </a:p>
          </p:txBody>
        </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19781" y="4341718"/>
              <a:ext cx="792000" cy="396000"/>
            </a:xfrm>
            <a:prstGeom prst="rect">
              <a:avLst/>
            </a:prstGeom>
          </p:spPr>
        </p:pic>
      </p:grpSp>
      <p:grpSp>
        <p:nvGrpSpPr>
          <p:cNvPr id="35" name="Groupe 34"/>
          <p:cNvGrpSpPr/>
          <p:nvPr/>
        </p:nvGrpSpPr>
        <p:grpSpPr>
          <a:xfrm>
            <a:off x="7368674" y="1060157"/>
            <a:ext cx="1700816" cy="884519"/>
            <a:chOff x="8469551" y="1534503"/>
            <a:chExt cx="1700816" cy="884519"/>
          </a:xfrm>
        </p:grpSpPr>
        <p:sp>
          <p:nvSpPr>
            <p:cNvPr id="20" name="ZoneTexte 19"/>
            <p:cNvSpPr txBox="1"/>
            <p:nvPr/>
          </p:nvSpPr>
          <p:spPr>
            <a:xfrm>
              <a:off x="8469551" y="1957357"/>
              <a:ext cx="1700816" cy="461665"/>
            </a:xfrm>
            <a:prstGeom prst="rect">
              <a:avLst/>
            </a:prstGeom>
            <a:noFill/>
          </p:spPr>
          <p:txBody>
            <a:bodyPr wrap="square" rtlCol="0">
              <a:spAutoFit/>
            </a:bodyPr>
            <a:lstStyle/>
            <a:p>
              <a:pPr algn="ctr"/>
              <a:r>
                <a:rPr lang="fr-FR" sz="1200" dirty="0" smtClean="0">
                  <a:solidFill>
                    <a:schemeClr val="bg1"/>
                  </a:solidFill>
                </a:rPr>
                <a:t>Modules</a:t>
              </a:r>
            </a:p>
            <a:p>
              <a:pPr algn="ctr"/>
              <a:r>
                <a:rPr lang="fr-FR" sz="1200" dirty="0" smtClean="0">
                  <a:solidFill>
                    <a:schemeClr val="bg1"/>
                  </a:solidFill>
                </a:rPr>
                <a:t>Voyages humains</a:t>
              </a:r>
              <a:endParaRPr lang="fr-FR" sz="1200" dirty="0">
                <a:solidFill>
                  <a:schemeClr val="bg1"/>
                </a:solidFill>
              </a:endParaRPr>
            </a:p>
          </p:txBody>
        </p:sp>
        <p:pic>
          <p:nvPicPr>
            <p:cNvPr id="28" name="Imag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22843" y="1534503"/>
              <a:ext cx="594231" cy="396000"/>
            </a:xfrm>
            <a:prstGeom prst="rect">
              <a:avLst/>
            </a:prstGeom>
          </p:spPr>
        </p:pic>
      </p:grpSp>
      <p:grpSp>
        <p:nvGrpSpPr>
          <p:cNvPr id="32" name="Groupe 31"/>
          <p:cNvGrpSpPr/>
          <p:nvPr/>
        </p:nvGrpSpPr>
        <p:grpSpPr>
          <a:xfrm>
            <a:off x="2348409" y="4286476"/>
            <a:ext cx="885500" cy="690242"/>
            <a:chOff x="4076515" y="3823980"/>
            <a:chExt cx="885500" cy="690242"/>
          </a:xfrm>
        </p:grpSpPr>
        <p:pic>
          <p:nvPicPr>
            <p:cNvPr id="10" name="Imag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766" y="3823980"/>
              <a:ext cx="594374" cy="396000"/>
            </a:xfrm>
            <a:prstGeom prst="rect">
              <a:avLst/>
            </a:prstGeom>
          </p:spPr>
        </p:pic>
        <p:sp>
          <p:nvSpPr>
            <p:cNvPr id="31" name="ZoneTexte 30"/>
            <p:cNvSpPr txBox="1"/>
            <p:nvPr/>
          </p:nvSpPr>
          <p:spPr>
            <a:xfrm>
              <a:off x="4076515" y="4237223"/>
              <a:ext cx="885500" cy="276999"/>
            </a:xfrm>
            <a:prstGeom prst="rect">
              <a:avLst/>
            </a:prstGeom>
            <a:noFill/>
          </p:spPr>
          <p:txBody>
            <a:bodyPr wrap="square" rtlCol="0">
              <a:spAutoFit/>
            </a:bodyPr>
            <a:lstStyle/>
            <a:p>
              <a:pPr algn="ctr"/>
              <a:r>
                <a:rPr lang="fr-FR" sz="1200" dirty="0" smtClean="0">
                  <a:solidFill>
                    <a:schemeClr val="bg1"/>
                  </a:solidFill>
                </a:rPr>
                <a:t>Module</a:t>
              </a:r>
              <a:endParaRPr lang="fr-FR" sz="1200" dirty="0">
                <a:solidFill>
                  <a:schemeClr val="bg1"/>
                </a:solidFill>
              </a:endParaRPr>
            </a:p>
          </p:txBody>
        </p:sp>
      </p:grpSp>
      <p:grpSp>
        <p:nvGrpSpPr>
          <p:cNvPr id="34" name="Groupe 33"/>
          <p:cNvGrpSpPr/>
          <p:nvPr/>
        </p:nvGrpSpPr>
        <p:grpSpPr>
          <a:xfrm>
            <a:off x="4075844" y="5104590"/>
            <a:ext cx="1579702" cy="1132969"/>
            <a:chOff x="4479454" y="4650619"/>
            <a:chExt cx="1579702" cy="1132969"/>
          </a:xfrm>
        </p:grpSpPr>
        <p:pic>
          <p:nvPicPr>
            <p:cNvPr id="4" name="Imag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9362" y="4650619"/>
              <a:ext cx="869082" cy="579388"/>
            </a:xfrm>
            <a:prstGeom prst="rect">
              <a:avLst/>
            </a:prstGeom>
          </p:spPr>
        </p:pic>
        <p:sp>
          <p:nvSpPr>
            <p:cNvPr id="25" name="ZoneTexte 24"/>
            <p:cNvSpPr txBox="1"/>
            <p:nvPr/>
          </p:nvSpPr>
          <p:spPr>
            <a:xfrm>
              <a:off x="4479454" y="5204896"/>
              <a:ext cx="1579702" cy="369332"/>
            </a:xfrm>
            <a:prstGeom prst="rect">
              <a:avLst/>
            </a:prstGeom>
            <a:noFill/>
          </p:spPr>
          <p:txBody>
            <a:bodyPr wrap="square" rtlCol="0">
              <a:spAutoFit/>
            </a:bodyPr>
            <a:lstStyle/>
            <a:p>
              <a:pPr algn="ctr"/>
              <a:r>
                <a:rPr lang="fr-FR" dirty="0" smtClean="0">
                  <a:solidFill>
                    <a:schemeClr val="bg1"/>
                  </a:solidFill>
                </a:rPr>
                <a:t>Columbus</a:t>
              </a:r>
            </a:p>
          </p:txBody>
        </p:sp>
        <p:sp>
          <p:nvSpPr>
            <p:cNvPr id="33" name="ZoneTexte 32"/>
            <p:cNvSpPr txBox="1"/>
            <p:nvPr/>
          </p:nvSpPr>
          <p:spPr>
            <a:xfrm>
              <a:off x="4821153" y="5506589"/>
              <a:ext cx="885500" cy="276999"/>
            </a:xfrm>
            <a:prstGeom prst="rect">
              <a:avLst/>
            </a:prstGeom>
            <a:noFill/>
          </p:spPr>
          <p:txBody>
            <a:bodyPr wrap="square" rtlCol="0">
              <a:spAutoFit/>
            </a:bodyPr>
            <a:lstStyle/>
            <a:p>
              <a:pPr algn="ctr"/>
              <a:r>
                <a:rPr lang="fr-FR" sz="1200" dirty="0" smtClean="0">
                  <a:solidFill>
                    <a:schemeClr val="bg1"/>
                  </a:solidFill>
                </a:rPr>
                <a:t>Module</a:t>
              </a:r>
              <a:endParaRPr lang="fr-FR" sz="1200" dirty="0">
                <a:solidFill>
                  <a:schemeClr val="bg1"/>
                </a:solidFill>
              </a:endParaRPr>
            </a:p>
          </p:txBody>
        </p:sp>
      </p:grpSp>
      <p:grpSp>
        <p:nvGrpSpPr>
          <p:cNvPr id="37" name="Groupe 36"/>
          <p:cNvGrpSpPr/>
          <p:nvPr/>
        </p:nvGrpSpPr>
        <p:grpSpPr>
          <a:xfrm>
            <a:off x="9151465" y="2588324"/>
            <a:ext cx="1700816" cy="857665"/>
            <a:chOff x="7737211" y="2164437"/>
            <a:chExt cx="1700816" cy="857665"/>
          </a:xfrm>
        </p:grpSpPr>
        <p:pic>
          <p:nvPicPr>
            <p:cNvPr id="27" name="Imag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0619" y="2164437"/>
              <a:ext cx="594000" cy="396000"/>
            </a:xfrm>
            <a:prstGeom prst="rect">
              <a:avLst/>
            </a:prstGeom>
          </p:spPr>
        </p:pic>
        <p:sp>
          <p:nvSpPr>
            <p:cNvPr id="36" name="ZoneTexte 35"/>
            <p:cNvSpPr txBox="1"/>
            <p:nvPr/>
          </p:nvSpPr>
          <p:spPr>
            <a:xfrm>
              <a:off x="7737211" y="2560437"/>
              <a:ext cx="1700816" cy="461665"/>
            </a:xfrm>
            <a:prstGeom prst="rect">
              <a:avLst/>
            </a:prstGeom>
            <a:noFill/>
          </p:spPr>
          <p:txBody>
            <a:bodyPr wrap="square" rtlCol="0">
              <a:spAutoFit/>
            </a:bodyPr>
            <a:lstStyle/>
            <a:p>
              <a:pPr algn="ctr"/>
              <a:r>
                <a:rPr lang="fr-FR" sz="1200" dirty="0" smtClean="0">
                  <a:solidFill>
                    <a:schemeClr val="bg1"/>
                  </a:solidFill>
                </a:rPr>
                <a:t>Module</a:t>
              </a:r>
            </a:p>
            <a:p>
              <a:pPr algn="ctr"/>
              <a:r>
                <a:rPr lang="fr-FR" sz="1200" dirty="0" smtClean="0">
                  <a:solidFill>
                    <a:schemeClr val="bg1"/>
                  </a:solidFill>
                </a:rPr>
                <a:t>Bras robotique</a:t>
              </a:r>
              <a:endParaRPr lang="fr-FR" sz="1200" dirty="0">
                <a:solidFill>
                  <a:schemeClr val="bg1"/>
                </a:solidFill>
              </a:endParaRPr>
            </a:p>
          </p:txBody>
        </p:sp>
      </p:grpSp>
      <p:grpSp>
        <p:nvGrpSpPr>
          <p:cNvPr id="39" name="Groupe 38"/>
          <p:cNvGrpSpPr/>
          <p:nvPr/>
        </p:nvGrpSpPr>
        <p:grpSpPr>
          <a:xfrm>
            <a:off x="4927479" y="1060157"/>
            <a:ext cx="1313940" cy="866745"/>
            <a:chOff x="5090243" y="1561357"/>
            <a:chExt cx="1313940" cy="866745"/>
          </a:xfrm>
        </p:grpSpPr>
        <p:pic>
          <p:nvPicPr>
            <p:cNvPr id="9" name="Imag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64354" y="1561357"/>
              <a:ext cx="565719" cy="396000"/>
            </a:xfrm>
            <a:prstGeom prst="rect">
              <a:avLst/>
            </a:prstGeom>
          </p:spPr>
        </p:pic>
        <p:sp>
          <p:nvSpPr>
            <p:cNvPr id="38" name="ZoneTexte 37"/>
            <p:cNvSpPr txBox="1"/>
            <p:nvPr/>
          </p:nvSpPr>
          <p:spPr>
            <a:xfrm>
              <a:off x="5090243" y="1966437"/>
              <a:ext cx="1313940" cy="461665"/>
            </a:xfrm>
            <a:prstGeom prst="rect">
              <a:avLst/>
            </a:prstGeom>
            <a:noFill/>
          </p:spPr>
          <p:txBody>
            <a:bodyPr wrap="square" rtlCol="0">
              <a:spAutoFit/>
            </a:bodyPr>
            <a:lstStyle/>
            <a:p>
              <a:pPr algn="ctr"/>
              <a:r>
                <a:rPr lang="fr-FR" sz="1200" dirty="0" smtClean="0">
                  <a:solidFill>
                    <a:schemeClr val="bg1"/>
                  </a:solidFill>
                </a:rPr>
                <a:t>Plateforme expérimentale</a:t>
              </a:r>
              <a:endParaRPr lang="fr-FR" sz="1200" dirty="0">
                <a:solidFill>
                  <a:schemeClr val="bg1"/>
                </a:solidFill>
              </a:endParaRPr>
            </a:p>
          </p:txBody>
        </p:sp>
      </p:grpSp>
      <p:grpSp>
        <p:nvGrpSpPr>
          <p:cNvPr id="41" name="Groupe 40"/>
          <p:cNvGrpSpPr/>
          <p:nvPr/>
        </p:nvGrpSpPr>
        <p:grpSpPr>
          <a:xfrm>
            <a:off x="647593" y="1926902"/>
            <a:ext cx="1700816" cy="1199896"/>
            <a:chOff x="1918958" y="1677332"/>
            <a:chExt cx="1700816" cy="1199896"/>
          </a:xfrm>
        </p:grpSpPr>
        <p:pic>
          <p:nvPicPr>
            <p:cNvPr id="29" name="Imag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93166" y="1677332"/>
              <a:ext cx="752400" cy="396000"/>
            </a:xfrm>
            <a:prstGeom prst="rect">
              <a:avLst/>
            </a:prstGeom>
          </p:spPr>
        </p:pic>
        <p:sp>
          <p:nvSpPr>
            <p:cNvPr id="40" name="ZoneTexte 39"/>
            <p:cNvSpPr txBox="1"/>
            <p:nvPr/>
          </p:nvSpPr>
          <p:spPr>
            <a:xfrm>
              <a:off x="1918958" y="2046231"/>
              <a:ext cx="1700816" cy="830997"/>
            </a:xfrm>
            <a:prstGeom prst="rect">
              <a:avLst/>
            </a:prstGeom>
            <a:noFill/>
          </p:spPr>
          <p:txBody>
            <a:bodyPr wrap="square" rtlCol="0">
              <a:spAutoFit/>
            </a:bodyPr>
            <a:lstStyle/>
            <a:p>
              <a:pPr algn="ctr"/>
              <a:r>
                <a:rPr lang="fr-FR" sz="1200" dirty="0" smtClean="0">
                  <a:solidFill>
                    <a:schemeClr val="bg1"/>
                  </a:solidFill>
                </a:rPr>
                <a:t>Modules</a:t>
              </a:r>
            </a:p>
            <a:p>
              <a:pPr algn="ctr"/>
              <a:r>
                <a:rPr lang="fr-FR" sz="1200" dirty="0" smtClean="0">
                  <a:solidFill>
                    <a:schemeClr val="bg1"/>
                  </a:solidFill>
                </a:rPr>
                <a:t>Panneaux solaire</a:t>
              </a:r>
            </a:p>
            <a:p>
              <a:pPr algn="ctr"/>
              <a:r>
                <a:rPr lang="fr-FR" sz="1200" dirty="0" smtClean="0">
                  <a:solidFill>
                    <a:schemeClr val="bg1"/>
                  </a:solidFill>
                </a:rPr>
                <a:t>SAS de sortie</a:t>
              </a:r>
            </a:p>
            <a:p>
              <a:pPr algn="ctr"/>
              <a:r>
                <a:rPr lang="fr-FR" sz="1200" dirty="0" smtClean="0">
                  <a:solidFill>
                    <a:schemeClr val="bg1"/>
                  </a:solidFill>
                </a:rPr>
                <a:t>Propulsion</a:t>
              </a:r>
            </a:p>
          </p:txBody>
        </p:sp>
      </p:grpSp>
      <p:sp>
        <p:nvSpPr>
          <p:cNvPr id="42" name="ZoneTexte 41"/>
          <p:cNvSpPr txBox="1"/>
          <p:nvPr/>
        </p:nvSpPr>
        <p:spPr>
          <a:xfrm>
            <a:off x="1678281" y="803040"/>
            <a:ext cx="2236304" cy="400110"/>
          </a:xfrm>
          <a:prstGeom prst="rect">
            <a:avLst/>
          </a:prstGeom>
          <a:noFill/>
        </p:spPr>
        <p:txBody>
          <a:bodyPr wrap="square" rtlCol="0">
            <a:spAutoFit/>
          </a:bodyPr>
          <a:lstStyle/>
          <a:p>
            <a:r>
              <a:rPr lang="fr-FR" sz="2000" dirty="0" smtClean="0">
                <a:solidFill>
                  <a:schemeClr val="bg1"/>
                </a:solidFill>
              </a:rPr>
              <a:t>Des Humains</a:t>
            </a:r>
            <a:endParaRPr lang="fr-FR" sz="2000" dirty="0">
              <a:solidFill>
                <a:schemeClr val="bg1"/>
              </a:solidFill>
            </a:endParaRPr>
          </a:p>
        </p:txBody>
      </p:sp>
    </p:spTree>
    <p:extLst>
      <p:ext uri="{BB962C8B-B14F-4D97-AF65-F5344CB8AC3E}">
        <p14:creationId xmlns:p14="http://schemas.microsoft.com/office/powerpoint/2010/main" val="41804033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Titre 10"/>
          <p:cNvSpPr>
            <a:spLocks noGrp="1"/>
          </p:cNvSpPr>
          <p:nvPr>
            <p:ph type="title"/>
          </p:nvPr>
        </p:nvSpPr>
        <p:spPr/>
        <p:txBody>
          <a:bodyPr/>
          <a:lstStyle/>
          <a:p>
            <a:r>
              <a:rPr lang="fr-FR" dirty="0" smtClean="0"/>
              <a:t>Qu’envoie-t-on dans l’Espace ?</a:t>
            </a:r>
            <a:endParaRPr lang="fr-FR" dirty="0"/>
          </a:p>
        </p:txBody>
      </p:sp>
      <p:grpSp>
        <p:nvGrpSpPr>
          <p:cNvPr id="22" name="Groupe 21"/>
          <p:cNvGrpSpPr/>
          <p:nvPr/>
        </p:nvGrpSpPr>
        <p:grpSpPr>
          <a:xfrm>
            <a:off x="4807906" y="1857135"/>
            <a:ext cx="1984489" cy="1985172"/>
            <a:chOff x="8649337" y="1980000"/>
            <a:chExt cx="1984489" cy="1985172"/>
          </a:xfrm>
        </p:grpSpPr>
        <p:pic>
          <p:nvPicPr>
            <p:cNvPr id="19" name="Imag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9337" y="1980000"/>
              <a:ext cx="1980000" cy="1980000"/>
            </a:xfrm>
            <a:prstGeom prst="rect">
              <a:avLst/>
            </a:prstGeom>
          </p:spPr>
        </p:pic>
        <p:sp>
          <p:nvSpPr>
            <p:cNvPr id="16" name="ZoneTexte 15"/>
            <p:cNvSpPr txBox="1"/>
            <p:nvPr/>
          </p:nvSpPr>
          <p:spPr>
            <a:xfrm>
              <a:off x="9838695" y="3734340"/>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21" name="Groupe 20"/>
          <p:cNvGrpSpPr/>
          <p:nvPr/>
        </p:nvGrpSpPr>
        <p:grpSpPr>
          <a:xfrm>
            <a:off x="7947467" y="4108403"/>
            <a:ext cx="2792895" cy="1980000"/>
            <a:chOff x="5148470" y="1106466"/>
            <a:chExt cx="2792895" cy="1980000"/>
          </a:xfrm>
        </p:grpSpPr>
        <p:pic>
          <p:nvPicPr>
            <p:cNvPr id="10" name="Imag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8470" y="1106466"/>
              <a:ext cx="2792895" cy="1980000"/>
            </a:xfrm>
            <a:prstGeom prst="rect">
              <a:avLst/>
            </a:prstGeom>
          </p:spPr>
        </p:pic>
        <p:sp>
          <p:nvSpPr>
            <p:cNvPr id="23" name="ZoneTexte 22"/>
            <p:cNvSpPr txBox="1"/>
            <p:nvPr/>
          </p:nvSpPr>
          <p:spPr>
            <a:xfrm>
              <a:off x="7146234" y="2855634"/>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7" name="Groupe 26"/>
          <p:cNvGrpSpPr/>
          <p:nvPr/>
        </p:nvGrpSpPr>
        <p:grpSpPr>
          <a:xfrm>
            <a:off x="7577604" y="1857135"/>
            <a:ext cx="2981110" cy="1985172"/>
            <a:chOff x="5893136" y="3822076"/>
            <a:chExt cx="2981110" cy="1985172"/>
          </a:xfrm>
        </p:grpSpPr>
        <p:pic>
          <p:nvPicPr>
            <p:cNvPr id="18" name="Imag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136" y="3822076"/>
              <a:ext cx="2981110" cy="1980000"/>
            </a:xfrm>
            <a:prstGeom prst="rect">
              <a:avLst/>
            </a:prstGeom>
          </p:spPr>
        </p:pic>
        <p:sp>
          <p:nvSpPr>
            <p:cNvPr id="24" name="ZoneTexte 23"/>
            <p:cNvSpPr txBox="1"/>
            <p:nvPr/>
          </p:nvSpPr>
          <p:spPr>
            <a:xfrm>
              <a:off x="8079115" y="5576416"/>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8" name="Groupe 27"/>
          <p:cNvGrpSpPr/>
          <p:nvPr/>
        </p:nvGrpSpPr>
        <p:grpSpPr>
          <a:xfrm>
            <a:off x="1220936" y="4108403"/>
            <a:ext cx="1980000" cy="1980000"/>
            <a:chOff x="2953176" y="4190832"/>
            <a:chExt cx="1980000" cy="1980000"/>
          </a:xfrm>
        </p:grpSpPr>
        <p:pic>
          <p:nvPicPr>
            <p:cNvPr id="17" name="Imag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53176" y="4190832"/>
              <a:ext cx="1980000" cy="1980000"/>
            </a:xfrm>
            <a:prstGeom prst="rect">
              <a:avLst/>
            </a:prstGeom>
          </p:spPr>
        </p:pic>
        <p:sp>
          <p:nvSpPr>
            <p:cNvPr id="25" name="ZoneTexte 24"/>
            <p:cNvSpPr txBox="1"/>
            <p:nvPr/>
          </p:nvSpPr>
          <p:spPr>
            <a:xfrm>
              <a:off x="4138045" y="5940000"/>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0" name="Groupe 19"/>
          <p:cNvGrpSpPr/>
          <p:nvPr/>
        </p:nvGrpSpPr>
        <p:grpSpPr>
          <a:xfrm>
            <a:off x="1378208" y="1857135"/>
            <a:ext cx="2640000" cy="1980000"/>
            <a:chOff x="1652936" y="1413353"/>
            <a:chExt cx="2640000" cy="1980000"/>
          </a:xfrm>
        </p:grpSpPr>
        <p:pic>
          <p:nvPicPr>
            <p:cNvPr id="9" name="Imag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52936" y="1413353"/>
              <a:ext cx="2640000" cy="1980000"/>
            </a:xfrm>
            <a:prstGeom prst="rect">
              <a:avLst/>
            </a:prstGeom>
          </p:spPr>
        </p:pic>
        <p:sp>
          <p:nvSpPr>
            <p:cNvPr id="26" name="ZoneTexte 25"/>
            <p:cNvSpPr txBox="1"/>
            <p:nvPr/>
          </p:nvSpPr>
          <p:spPr>
            <a:xfrm>
              <a:off x="3495089" y="3148961"/>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30" name="Groupe 29"/>
          <p:cNvGrpSpPr/>
          <p:nvPr/>
        </p:nvGrpSpPr>
        <p:grpSpPr>
          <a:xfrm>
            <a:off x="4071982" y="4108403"/>
            <a:ext cx="3004439" cy="1980000"/>
            <a:chOff x="8224868" y="1406080"/>
            <a:chExt cx="3004439" cy="1980000"/>
          </a:xfrm>
        </p:grpSpPr>
        <p:pic>
          <p:nvPicPr>
            <p:cNvPr id="29" name="Image 2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24868" y="1406080"/>
              <a:ext cx="3004439" cy="1980000"/>
            </a:xfrm>
            <a:prstGeom prst="rect">
              <a:avLst/>
            </a:prstGeom>
          </p:spPr>
        </p:pic>
        <p:sp>
          <p:nvSpPr>
            <p:cNvPr id="33" name="ZoneTexte 32"/>
            <p:cNvSpPr txBox="1"/>
            <p:nvPr/>
          </p:nvSpPr>
          <p:spPr>
            <a:xfrm>
              <a:off x="10434176" y="3155248"/>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sp>
        <p:nvSpPr>
          <p:cNvPr id="36" name="ZoneTexte 35"/>
          <p:cNvSpPr txBox="1"/>
          <p:nvPr/>
        </p:nvSpPr>
        <p:spPr>
          <a:xfrm>
            <a:off x="4985545" y="1333708"/>
            <a:ext cx="6701908" cy="369332"/>
          </a:xfrm>
          <a:prstGeom prst="rect">
            <a:avLst/>
          </a:prstGeom>
          <a:noFill/>
        </p:spPr>
        <p:txBody>
          <a:bodyPr wrap="square" rtlCol="0">
            <a:spAutoFit/>
          </a:bodyPr>
          <a:lstStyle/>
          <a:p>
            <a:pPr algn="ctr"/>
            <a:r>
              <a:rPr lang="fr-FR" dirty="0" smtClean="0">
                <a:solidFill>
                  <a:schemeClr val="bg1"/>
                </a:solidFill>
              </a:rPr>
              <a:t>La Station Spatiale Internationale : Préparer le voyage du futur</a:t>
            </a:r>
            <a:endParaRPr lang="fr-FR" dirty="0">
              <a:solidFill>
                <a:schemeClr val="bg1"/>
              </a:solidFill>
            </a:endParaRPr>
          </a:p>
        </p:txBody>
      </p:sp>
      <p:sp>
        <p:nvSpPr>
          <p:cNvPr id="35" name="ZoneTexte 34"/>
          <p:cNvSpPr txBox="1"/>
          <p:nvPr/>
        </p:nvSpPr>
        <p:spPr>
          <a:xfrm>
            <a:off x="1678281" y="803040"/>
            <a:ext cx="2236304" cy="400110"/>
          </a:xfrm>
          <a:prstGeom prst="rect">
            <a:avLst/>
          </a:prstGeom>
          <a:noFill/>
        </p:spPr>
        <p:txBody>
          <a:bodyPr wrap="square" rtlCol="0">
            <a:spAutoFit/>
          </a:bodyPr>
          <a:lstStyle/>
          <a:p>
            <a:r>
              <a:rPr lang="fr-FR" sz="2000" dirty="0" smtClean="0">
                <a:solidFill>
                  <a:schemeClr val="bg1"/>
                </a:solidFill>
              </a:rPr>
              <a:t>Des Humains</a:t>
            </a:r>
            <a:endParaRPr lang="fr-FR" sz="2000" dirty="0">
              <a:solidFill>
                <a:schemeClr val="bg1"/>
              </a:solidFill>
            </a:endParaRPr>
          </a:p>
        </p:txBody>
      </p:sp>
    </p:spTree>
    <p:extLst>
      <p:ext uri="{BB962C8B-B14F-4D97-AF65-F5344CB8AC3E}">
        <p14:creationId xmlns:p14="http://schemas.microsoft.com/office/powerpoint/2010/main" val="3494950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650" y="434431"/>
            <a:ext cx="3950590" cy="5921093"/>
          </a:xfrm>
          <a:prstGeom prst="rect">
            <a:avLst/>
          </a:prstGeom>
        </p:spPr>
      </p:pic>
      <p:sp>
        <p:nvSpPr>
          <p:cNvPr id="44" name="Rectangle 43"/>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60240" y="3133367"/>
            <a:ext cx="4214968" cy="523220"/>
          </a:xfrm>
          <a:prstGeom prst="rect">
            <a:avLst/>
          </a:prstGeom>
          <a:noFill/>
        </p:spPr>
        <p:txBody>
          <a:bodyPr wrap="square" rtlCol="0">
            <a:spAutoFit/>
          </a:bodyPr>
          <a:lstStyle/>
          <a:p>
            <a:r>
              <a:rPr lang="fr-FR" sz="2800" dirty="0" smtClean="0">
                <a:solidFill>
                  <a:schemeClr val="bg1"/>
                </a:solidFill>
              </a:rPr>
              <a:t>Et après ?</a:t>
            </a:r>
          </a:p>
        </p:txBody>
      </p:sp>
    </p:spTree>
    <p:extLst>
      <p:ext uri="{BB962C8B-B14F-4D97-AF65-F5344CB8AC3E}">
        <p14:creationId xmlns:p14="http://schemas.microsoft.com/office/powerpoint/2010/main" val="1521336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37</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8" name="Titre 7"/>
          <p:cNvSpPr>
            <a:spLocks noGrp="1"/>
          </p:cNvSpPr>
          <p:nvPr>
            <p:ph type="title"/>
          </p:nvPr>
        </p:nvSpPr>
        <p:spPr/>
        <p:txBody>
          <a:bodyPr/>
          <a:lstStyle/>
          <a:p>
            <a:r>
              <a:rPr lang="fr-FR" dirty="0" smtClean="0"/>
              <a:t>Et après ?</a:t>
            </a:r>
            <a:endParaRPr lang="fr-FR" dirty="0"/>
          </a:p>
        </p:txBody>
      </p:sp>
      <p:sp>
        <p:nvSpPr>
          <p:cNvPr id="9" name="ZoneTexte 8"/>
          <p:cNvSpPr txBox="1"/>
          <p:nvPr/>
        </p:nvSpPr>
        <p:spPr>
          <a:xfrm>
            <a:off x="4094496" y="1482505"/>
            <a:ext cx="2808644" cy="400110"/>
          </a:xfrm>
          <a:prstGeom prst="rect">
            <a:avLst/>
          </a:prstGeom>
          <a:noFill/>
        </p:spPr>
        <p:txBody>
          <a:bodyPr wrap="square" rtlCol="0">
            <a:spAutoFit/>
          </a:bodyPr>
          <a:lstStyle/>
          <a:p>
            <a:pPr algn="ctr"/>
            <a:r>
              <a:rPr lang="fr-FR" sz="2000" dirty="0" smtClean="0">
                <a:solidFill>
                  <a:schemeClr val="bg1"/>
                </a:solidFill>
              </a:rPr>
              <a:t>Le retour vers la Lune</a:t>
            </a:r>
            <a:endParaRPr lang="fr-FR" sz="2000" dirty="0">
              <a:solidFill>
                <a:schemeClr val="bg1"/>
              </a:solidFill>
            </a:endParaRP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238" y="2537152"/>
            <a:ext cx="5335978" cy="3001488"/>
          </a:xfrm>
          <a:prstGeom prst="rect">
            <a:avLst/>
          </a:prstGeom>
        </p:spPr>
      </p:pic>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3140" y="2537153"/>
            <a:ext cx="3998034" cy="2998526"/>
          </a:xfrm>
          <a:prstGeom prst="rect">
            <a:avLst/>
          </a:prstGeom>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3140" y="1232209"/>
            <a:ext cx="900702" cy="900702"/>
          </a:xfrm>
          <a:prstGeom prst="rect">
            <a:avLst/>
          </a:prstGeom>
        </p:spPr>
      </p:pic>
      <p:sp>
        <p:nvSpPr>
          <p:cNvPr id="12" name="ZoneTexte 11"/>
          <p:cNvSpPr txBox="1"/>
          <p:nvPr/>
        </p:nvSpPr>
        <p:spPr>
          <a:xfrm>
            <a:off x="5442085" y="5297554"/>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
        <p:nvSpPr>
          <p:cNvPr id="13" name="ZoneTexte 12"/>
          <p:cNvSpPr txBox="1"/>
          <p:nvPr/>
        </p:nvSpPr>
        <p:spPr>
          <a:xfrm>
            <a:off x="10106043" y="5307079"/>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sp>
        <p:nvSpPr>
          <p:cNvPr id="14" name="ZoneTexte 13"/>
          <p:cNvSpPr txBox="1"/>
          <p:nvPr/>
        </p:nvSpPr>
        <p:spPr>
          <a:xfrm>
            <a:off x="1388699" y="5563672"/>
            <a:ext cx="4361055" cy="338554"/>
          </a:xfrm>
          <a:prstGeom prst="rect">
            <a:avLst/>
          </a:prstGeom>
          <a:noFill/>
        </p:spPr>
        <p:txBody>
          <a:bodyPr wrap="square" rtlCol="0">
            <a:spAutoFit/>
          </a:bodyPr>
          <a:lstStyle/>
          <a:p>
            <a:pPr algn="ctr"/>
            <a:r>
              <a:rPr lang="fr-FR" sz="1600" dirty="0" smtClean="0">
                <a:solidFill>
                  <a:schemeClr val="bg1"/>
                </a:solidFill>
              </a:rPr>
              <a:t>Orion : Module pour les humains vers la Lune</a:t>
            </a:r>
            <a:endParaRPr lang="fr-FR" sz="1600" dirty="0">
              <a:solidFill>
                <a:schemeClr val="bg1"/>
              </a:solidFill>
            </a:endParaRPr>
          </a:p>
        </p:txBody>
      </p:sp>
    </p:spTree>
    <p:extLst>
      <p:ext uri="{BB962C8B-B14F-4D97-AF65-F5344CB8AC3E}">
        <p14:creationId xmlns:p14="http://schemas.microsoft.com/office/powerpoint/2010/main" val="542974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38</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8" name="Titre 7"/>
          <p:cNvSpPr>
            <a:spLocks noGrp="1"/>
          </p:cNvSpPr>
          <p:nvPr>
            <p:ph type="title"/>
          </p:nvPr>
        </p:nvSpPr>
        <p:spPr/>
        <p:txBody>
          <a:bodyPr/>
          <a:lstStyle/>
          <a:p>
            <a:r>
              <a:rPr lang="fr-FR" dirty="0" smtClean="0"/>
              <a:t>Et après ?</a:t>
            </a:r>
            <a:endParaRPr lang="fr-FR" dirty="0"/>
          </a:p>
        </p:txBody>
      </p:sp>
      <p:sp>
        <p:nvSpPr>
          <p:cNvPr id="9" name="ZoneTexte 8"/>
          <p:cNvSpPr txBox="1"/>
          <p:nvPr/>
        </p:nvSpPr>
        <p:spPr>
          <a:xfrm>
            <a:off x="4154456" y="1482505"/>
            <a:ext cx="2808644" cy="400110"/>
          </a:xfrm>
          <a:prstGeom prst="rect">
            <a:avLst/>
          </a:prstGeom>
          <a:noFill/>
        </p:spPr>
        <p:txBody>
          <a:bodyPr wrap="square" rtlCol="0">
            <a:spAutoFit/>
          </a:bodyPr>
          <a:lstStyle/>
          <a:p>
            <a:pPr algn="ctr"/>
            <a:r>
              <a:rPr lang="fr-FR" sz="2000" dirty="0" smtClean="0">
                <a:solidFill>
                  <a:schemeClr val="bg1"/>
                </a:solidFill>
              </a:rPr>
              <a:t>Voyages vers Mars</a:t>
            </a:r>
            <a:endParaRPr lang="fr-FR" sz="2000" dirty="0">
              <a:solidFill>
                <a:schemeClr val="bg1"/>
              </a:solidFill>
            </a:endParaRPr>
          </a:p>
        </p:txBody>
      </p:sp>
      <p:sp>
        <p:nvSpPr>
          <p:cNvPr id="14" name="ZoneTexte 13"/>
          <p:cNvSpPr txBox="1"/>
          <p:nvPr/>
        </p:nvSpPr>
        <p:spPr>
          <a:xfrm>
            <a:off x="3915472" y="5750355"/>
            <a:ext cx="4361055" cy="338554"/>
          </a:xfrm>
          <a:prstGeom prst="rect">
            <a:avLst/>
          </a:prstGeom>
          <a:noFill/>
        </p:spPr>
        <p:txBody>
          <a:bodyPr wrap="square" rtlCol="0">
            <a:spAutoFit/>
          </a:bodyPr>
          <a:lstStyle/>
          <a:p>
            <a:pPr algn="ctr"/>
            <a:r>
              <a:rPr lang="fr-FR" sz="1600" dirty="0" smtClean="0">
                <a:solidFill>
                  <a:schemeClr val="bg1"/>
                </a:solidFill>
              </a:rPr>
              <a:t>MSR : Ramener des échantillons de Mars</a:t>
            </a:r>
            <a:endParaRPr lang="fr-FR" sz="1600" dirty="0">
              <a:solidFill>
                <a:schemeClr val="bg1"/>
              </a:solidFill>
            </a:endParaRP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1102" y="2138887"/>
            <a:ext cx="5629797" cy="3594931"/>
          </a:xfrm>
          <a:prstGeom prst="rect">
            <a:avLst/>
          </a:prstGeom>
        </p:spPr>
      </p:pic>
      <p:pic>
        <p:nvPicPr>
          <p:cNvPr id="17" name="Imag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903140" y="1226233"/>
            <a:ext cx="900000" cy="900000"/>
          </a:xfrm>
          <a:prstGeom prst="rect">
            <a:avLst/>
          </a:prstGeom>
        </p:spPr>
      </p:pic>
      <p:sp>
        <p:nvSpPr>
          <p:cNvPr id="12" name="ZoneTexte 11"/>
          <p:cNvSpPr txBox="1"/>
          <p:nvPr/>
        </p:nvSpPr>
        <p:spPr>
          <a:xfrm>
            <a:off x="8115768" y="5502986"/>
            <a:ext cx="795131" cy="230832"/>
          </a:xfrm>
          <a:prstGeom prst="rect">
            <a:avLst/>
          </a:prstGeom>
          <a:noFill/>
        </p:spPr>
        <p:txBody>
          <a:bodyPr wrap="square" rtlCol="0">
            <a:spAutoFit/>
          </a:bodyPr>
          <a:lstStyle/>
          <a:p>
            <a:pPr algn="r"/>
            <a:r>
              <a:rPr lang="fr-FR" sz="900" dirty="0" smtClean="0">
                <a:solidFill>
                  <a:schemeClr val="bg1"/>
                </a:solidFill>
              </a:rPr>
              <a:t>©Airbus</a:t>
            </a:r>
            <a:endParaRPr lang="fr-FR" sz="900" dirty="0">
              <a:solidFill>
                <a:schemeClr val="bg1"/>
              </a:solidFill>
            </a:endParaRPr>
          </a:p>
        </p:txBody>
      </p:sp>
    </p:spTree>
    <p:extLst>
      <p:ext uri="{BB962C8B-B14F-4D97-AF65-F5344CB8AC3E}">
        <p14:creationId xmlns:p14="http://schemas.microsoft.com/office/powerpoint/2010/main" val="2392618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39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8" name="Titre 7"/>
          <p:cNvSpPr>
            <a:spLocks noGrp="1"/>
          </p:cNvSpPr>
          <p:nvPr>
            <p:ph type="title"/>
          </p:nvPr>
        </p:nvSpPr>
        <p:spPr/>
        <p:txBody>
          <a:bodyPr/>
          <a:lstStyle/>
          <a:p>
            <a:r>
              <a:rPr lang="fr-FR" dirty="0" smtClean="0"/>
              <a:t>Et après ?</a:t>
            </a:r>
            <a:endParaRPr lang="fr-FR" dirty="0"/>
          </a:p>
        </p:txBody>
      </p:sp>
      <p:grpSp>
        <p:nvGrpSpPr>
          <p:cNvPr id="14" name="Groupe 13"/>
          <p:cNvGrpSpPr/>
          <p:nvPr/>
        </p:nvGrpSpPr>
        <p:grpSpPr>
          <a:xfrm>
            <a:off x="6903139" y="2306663"/>
            <a:ext cx="4464955" cy="3275863"/>
            <a:chOff x="6338047" y="1978633"/>
            <a:chExt cx="5030048" cy="3603893"/>
          </a:xfrm>
        </p:grpSpPr>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338047" y="1978633"/>
              <a:ext cx="5030048" cy="3603893"/>
            </a:xfrm>
            <a:prstGeom prst="rect">
              <a:avLst/>
            </a:prstGeom>
          </p:spPr>
        </p:pic>
        <p:sp>
          <p:nvSpPr>
            <p:cNvPr id="11" name="ZoneTexte 10"/>
            <p:cNvSpPr txBox="1"/>
            <p:nvPr/>
          </p:nvSpPr>
          <p:spPr>
            <a:xfrm>
              <a:off x="10134600" y="5344984"/>
              <a:ext cx="1233495" cy="230832"/>
            </a:xfrm>
            <a:prstGeom prst="rect">
              <a:avLst/>
            </a:prstGeom>
            <a:noFill/>
          </p:spPr>
          <p:txBody>
            <a:bodyPr wrap="square" rtlCol="0">
              <a:spAutoFit/>
            </a:bodyPr>
            <a:lstStyle/>
            <a:p>
              <a:pPr algn="r"/>
              <a:r>
                <a:rPr lang="fr-FR" sz="900" dirty="0" err="1" smtClean="0">
                  <a:solidFill>
                    <a:schemeClr val="bg1"/>
                  </a:solidFill>
                </a:rPr>
                <a:t>OneWeb</a:t>
              </a:r>
              <a:r>
                <a:rPr lang="fr-FR" sz="900" dirty="0" smtClean="0">
                  <a:solidFill>
                    <a:schemeClr val="bg1"/>
                  </a:solidFill>
                </a:rPr>
                <a:t> ©Airbus</a:t>
              </a:r>
              <a:endParaRPr lang="fr-FR" sz="900" dirty="0">
                <a:solidFill>
                  <a:schemeClr val="bg1"/>
                </a:solidFill>
              </a:endParaRPr>
            </a:p>
          </p:txBody>
        </p:sp>
      </p:grpSp>
      <p:grpSp>
        <p:nvGrpSpPr>
          <p:cNvPr id="10" name="Groupe 9"/>
          <p:cNvGrpSpPr/>
          <p:nvPr/>
        </p:nvGrpSpPr>
        <p:grpSpPr>
          <a:xfrm>
            <a:off x="552195" y="2306663"/>
            <a:ext cx="5251445" cy="3279213"/>
            <a:chOff x="797280" y="2904564"/>
            <a:chExt cx="3873332" cy="2148635"/>
          </a:xfrm>
        </p:grpSpPr>
        <p:pic>
          <p:nvPicPr>
            <p:cNvPr id="2" name="Imag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7280" y="2904564"/>
              <a:ext cx="3873331" cy="2148635"/>
            </a:xfrm>
            <a:prstGeom prst="rect">
              <a:avLst/>
            </a:prstGeom>
          </p:spPr>
        </p:pic>
        <p:sp>
          <p:nvSpPr>
            <p:cNvPr id="13" name="ZoneTexte 12"/>
            <p:cNvSpPr txBox="1"/>
            <p:nvPr/>
          </p:nvSpPr>
          <p:spPr>
            <a:xfrm>
              <a:off x="3320187" y="4822367"/>
              <a:ext cx="1350425" cy="202567"/>
            </a:xfrm>
            <a:prstGeom prst="rect">
              <a:avLst/>
            </a:prstGeom>
            <a:noFill/>
          </p:spPr>
          <p:txBody>
            <a:bodyPr wrap="square" rtlCol="0">
              <a:spAutoFit/>
            </a:bodyPr>
            <a:lstStyle/>
            <a:p>
              <a:pPr algn="r"/>
              <a:r>
                <a:rPr lang="fr-FR" sz="900" dirty="0" err="1" smtClean="0">
                  <a:solidFill>
                    <a:schemeClr val="bg1"/>
                  </a:solidFill>
                </a:rPr>
                <a:t>OneWeb</a:t>
              </a:r>
              <a:r>
                <a:rPr lang="fr-FR" sz="900" dirty="0" smtClean="0">
                  <a:solidFill>
                    <a:schemeClr val="bg1"/>
                  </a:solidFill>
                </a:rPr>
                <a:t> ©Airbus</a:t>
              </a:r>
              <a:endParaRPr lang="fr-FR" sz="900" dirty="0">
                <a:solidFill>
                  <a:schemeClr val="bg1"/>
                </a:solidFill>
              </a:endParaRPr>
            </a:p>
          </p:txBody>
        </p:sp>
      </p:grpSp>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2090" y="1299351"/>
            <a:ext cx="740436" cy="740436"/>
          </a:xfrm>
          <a:prstGeom prst="rect">
            <a:avLst/>
          </a:prstGeom>
        </p:spPr>
      </p:pic>
      <p:sp>
        <p:nvSpPr>
          <p:cNvPr id="15" name="ZoneTexte 14"/>
          <p:cNvSpPr txBox="1"/>
          <p:nvPr/>
        </p:nvSpPr>
        <p:spPr>
          <a:xfrm>
            <a:off x="4745600" y="1482505"/>
            <a:ext cx="1935652" cy="400110"/>
          </a:xfrm>
          <a:prstGeom prst="rect">
            <a:avLst/>
          </a:prstGeom>
          <a:noFill/>
        </p:spPr>
        <p:txBody>
          <a:bodyPr wrap="square" rtlCol="0">
            <a:spAutoFit/>
          </a:bodyPr>
          <a:lstStyle/>
          <a:p>
            <a:pPr algn="ctr"/>
            <a:r>
              <a:rPr lang="fr-FR" sz="2000" dirty="0" smtClean="0">
                <a:solidFill>
                  <a:schemeClr val="bg1"/>
                </a:solidFill>
              </a:rPr>
              <a:t>Constellations</a:t>
            </a:r>
            <a:endParaRPr lang="fr-FR" sz="2000" dirty="0">
              <a:solidFill>
                <a:schemeClr val="bg1"/>
              </a:solidFill>
            </a:endParaRPr>
          </a:p>
        </p:txBody>
      </p:sp>
    </p:spTree>
    <p:extLst>
      <p:ext uri="{BB962C8B-B14F-4D97-AF65-F5344CB8AC3E}">
        <p14:creationId xmlns:p14="http://schemas.microsoft.com/office/powerpoint/2010/main" val="903563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5026" y="4325759"/>
            <a:ext cx="1476000" cy="1476000"/>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4</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fr-FR" dirty="0" smtClean="0"/>
              <a:t>L’Espace, c’est quoi ?</a:t>
            </a:r>
            <a:endParaRPr lang="fr-FR" dirty="0"/>
          </a:p>
        </p:txBody>
      </p:sp>
      <p:sp>
        <p:nvSpPr>
          <p:cNvPr id="8" name="ZoneTexte 7"/>
          <p:cNvSpPr txBox="1"/>
          <p:nvPr/>
        </p:nvSpPr>
        <p:spPr>
          <a:xfrm>
            <a:off x="7265405" y="1549987"/>
            <a:ext cx="3715623" cy="369332"/>
          </a:xfrm>
          <a:prstGeom prst="rect">
            <a:avLst/>
          </a:prstGeom>
          <a:noFill/>
        </p:spPr>
        <p:txBody>
          <a:bodyPr wrap="square" rtlCol="0">
            <a:spAutoFit/>
          </a:bodyPr>
          <a:lstStyle/>
          <a:p>
            <a:pPr algn="ctr"/>
            <a:r>
              <a:rPr lang="fr-FR" dirty="0" smtClean="0">
                <a:solidFill>
                  <a:srgbClr val="FFEAA7"/>
                </a:solidFill>
              </a:rPr>
              <a:t>Espace = Vide = Pas de pression</a:t>
            </a:r>
            <a:endParaRPr lang="fr-FR" dirty="0">
              <a:solidFill>
                <a:srgbClr val="FFEAA7"/>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7841" y="4325759"/>
            <a:ext cx="1476000" cy="1476000"/>
          </a:xfrm>
          <a:prstGeom prst="rect">
            <a:avLst/>
          </a:prstGeom>
        </p:spPr>
      </p:pic>
      <p:pic>
        <p:nvPicPr>
          <p:cNvPr id="10" name="Imag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5050" y="4428203"/>
            <a:ext cx="1476000" cy="1476000"/>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5484" y="4065151"/>
            <a:ext cx="1908000" cy="1908000"/>
          </a:xfrm>
          <a:prstGeom prst="rect">
            <a:avLst/>
          </a:prstGeom>
        </p:spPr>
      </p:pic>
      <p:pic>
        <p:nvPicPr>
          <p:cNvPr id="11" name="Imag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9821" y="4325759"/>
            <a:ext cx="1476000" cy="1476000"/>
          </a:xfrm>
          <a:prstGeom prst="rect">
            <a:avLst/>
          </a:prstGeom>
        </p:spPr>
      </p:pic>
      <p:sp>
        <p:nvSpPr>
          <p:cNvPr id="17" name="Arc 16"/>
          <p:cNvSpPr/>
          <p:nvPr/>
        </p:nvSpPr>
        <p:spPr>
          <a:xfrm rot="20308442" flipH="1">
            <a:off x="8903323" y="3777850"/>
            <a:ext cx="563967" cy="448203"/>
          </a:xfrm>
          <a:prstGeom prst="arc">
            <a:avLst>
              <a:gd name="adj1" fmla="val 14315066"/>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ZoneTexte 17"/>
          <p:cNvSpPr txBox="1"/>
          <p:nvPr/>
        </p:nvSpPr>
        <p:spPr>
          <a:xfrm>
            <a:off x="9215293" y="3541931"/>
            <a:ext cx="2598937" cy="523220"/>
          </a:xfrm>
          <a:prstGeom prst="rect">
            <a:avLst/>
          </a:prstGeom>
          <a:noFill/>
        </p:spPr>
        <p:txBody>
          <a:bodyPr wrap="square" rtlCol="0">
            <a:spAutoFit/>
          </a:bodyPr>
          <a:lstStyle/>
          <a:p>
            <a:r>
              <a:rPr lang="fr-FR" sz="1400" dirty="0" smtClean="0">
                <a:solidFill>
                  <a:schemeClr val="bg1"/>
                </a:solidFill>
              </a:rPr>
              <a:t>Scaphandre pour se protéger de la différence de pression</a:t>
            </a:r>
            <a:endParaRPr lang="fr-FR" sz="1400" dirty="0">
              <a:solidFill>
                <a:schemeClr val="bg1"/>
              </a:solidFill>
            </a:endParaRPr>
          </a:p>
        </p:txBody>
      </p:sp>
      <p:sp>
        <p:nvSpPr>
          <p:cNvPr id="19" name="ZoneTexte 18"/>
          <p:cNvSpPr txBox="1"/>
          <p:nvPr/>
        </p:nvSpPr>
        <p:spPr>
          <a:xfrm>
            <a:off x="1537467" y="1551216"/>
            <a:ext cx="3180421" cy="369332"/>
          </a:xfrm>
          <a:prstGeom prst="rect">
            <a:avLst/>
          </a:prstGeom>
          <a:noFill/>
        </p:spPr>
        <p:txBody>
          <a:bodyPr wrap="square" rtlCol="0">
            <a:spAutoFit/>
          </a:bodyPr>
          <a:lstStyle/>
          <a:p>
            <a:pPr algn="ctr"/>
            <a:r>
              <a:rPr lang="fr-FR" dirty="0" smtClean="0">
                <a:solidFill>
                  <a:srgbClr val="FFEAA7"/>
                </a:solidFill>
              </a:rPr>
              <a:t>Atmosphère = Pression</a:t>
            </a:r>
            <a:endParaRPr lang="fr-FR" dirty="0">
              <a:solidFill>
                <a:srgbClr val="FFEAA7"/>
              </a:solidFill>
            </a:endParaRPr>
          </a:p>
        </p:txBody>
      </p:sp>
      <p:cxnSp>
        <p:nvCxnSpPr>
          <p:cNvPr id="20" name="Connecteur droit 19"/>
          <p:cNvCxnSpPr/>
          <p:nvPr/>
        </p:nvCxnSpPr>
        <p:spPr>
          <a:xfrm>
            <a:off x="6110908" y="1360148"/>
            <a:ext cx="0" cy="48240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Ellipse 20"/>
          <p:cNvSpPr/>
          <p:nvPr/>
        </p:nvSpPr>
        <p:spPr>
          <a:xfrm>
            <a:off x="1707357" y="27278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1859757" y="28802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2023426" y="26738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1953513" y="3012413"/>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2013148" y="286194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1859757" y="2715822"/>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1913757" y="25070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2165548" y="258955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p:nvPr/>
        </p:nvSpPr>
        <p:spPr>
          <a:xfrm>
            <a:off x="1751757" y="2579618"/>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2218557" y="28118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2135518" y="293423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p:cNvSpPr/>
          <p:nvPr/>
        </p:nvSpPr>
        <p:spPr>
          <a:xfrm>
            <a:off x="1775811" y="3064518"/>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1643757" y="29093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955339" y="318275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2338706" y="265747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2274693" y="296535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2138492" y="3152664"/>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2067148" y="24518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2370957" y="282325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414241" y="2235292"/>
            <a:ext cx="1332000" cy="133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2302403" y="313278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2464790" y="296836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2328693" y="24274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2540423" y="2725433"/>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2481093" y="25798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2175148" y="2304424"/>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2447173" y="3122681"/>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2579493" y="288644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2045898" y="3379262"/>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1750530" y="238732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1953513" y="231047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2244457" y="331697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p:cNvSpPr/>
          <p:nvPr/>
        </p:nvSpPr>
        <p:spPr>
          <a:xfrm>
            <a:off x="1859757" y="334326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p:cNvSpPr/>
          <p:nvPr/>
        </p:nvSpPr>
        <p:spPr>
          <a:xfrm>
            <a:off x="1704375" y="32665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1489221" y="2883757"/>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1590898" y="3074509"/>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1492658" y="2713115"/>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1604683" y="2483576"/>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1600507" y="2624080"/>
            <a:ext cx="108000" cy="1080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p:cNvSpPr/>
          <p:nvPr/>
        </p:nvSpPr>
        <p:spPr>
          <a:xfrm>
            <a:off x="6649339" y="2235292"/>
            <a:ext cx="1332000" cy="1332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Flèche droite 99"/>
          <p:cNvSpPr/>
          <p:nvPr/>
        </p:nvSpPr>
        <p:spPr>
          <a:xfrm>
            <a:off x="3130802" y="2743607"/>
            <a:ext cx="467139" cy="288235"/>
          </a:xfrm>
          <a:prstGeom prst="rightArrow">
            <a:avLst/>
          </a:prstGeom>
          <a:solidFill>
            <a:srgbClr val="99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Flèche droite 100"/>
          <p:cNvSpPr/>
          <p:nvPr/>
        </p:nvSpPr>
        <p:spPr>
          <a:xfrm>
            <a:off x="8400345" y="2743607"/>
            <a:ext cx="467139" cy="288235"/>
          </a:xfrm>
          <a:prstGeom prst="rightArrow">
            <a:avLst/>
          </a:prstGeom>
          <a:solidFill>
            <a:srgbClr val="99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ZoneTexte 101"/>
          <p:cNvSpPr txBox="1"/>
          <p:nvPr/>
        </p:nvSpPr>
        <p:spPr>
          <a:xfrm>
            <a:off x="9515215" y="2703058"/>
            <a:ext cx="1777541" cy="369332"/>
          </a:xfrm>
          <a:prstGeom prst="rect">
            <a:avLst/>
          </a:prstGeom>
          <a:noFill/>
        </p:spPr>
        <p:txBody>
          <a:bodyPr wrap="square" rtlCol="0">
            <a:spAutoFit/>
          </a:bodyPr>
          <a:lstStyle/>
          <a:p>
            <a:pPr algn="ctr"/>
            <a:r>
              <a:rPr lang="fr-FR" dirty="0" smtClean="0">
                <a:solidFill>
                  <a:schemeClr val="bg1"/>
                </a:solidFill>
              </a:rPr>
              <a:t>Respiration</a:t>
            </a:r>
            <a:endParaRPr lang="fr-FR" dirty="0">
              <a:solidFill>
                <a:schemeClr val="bg1"/>
              </a:solidFill>
            </a:endParaRPr>
          </a:p>
        </p:txBody>
      </p:sp>
      <p:sp>
        <p:nvSpPr>
          <p:cNvPr id="103" name="ZoneTexte 102"/>
          <p:cNvSpPr txBox="1"/>
          <p:nvPr/>
        </p:nvSpPr>
        <p:spPr>
          <a:xfrm>
            <a:off x="4081191" y="2703058"/>
            <a:ext cx="1777541" cy="369332"/>
          </a:xfrm>
          <a:prstGeom prst="rect">
            <a:avLst/>
          </a:prstGeom>
          <a:noFill/>
        </p:spPr>
        <p:txBody>
          <a:bodyPr wrap="square" rtlCol="0">
            <a:spAutoFit/>
          </a:bodyPr>
          <a:lstStyle/>
          <a:p>
            <a:pPr algn="ctr"/>
            <a:r>
              <a:rPr lang="fr-FR" dirty="0" smtClean="0">
                <a:solidFill>
                  <a:schemeClr val="bg1"/>
                </a:solidFill>
              </a:rPr>
              <a:t>Respiration</a:t>
            </a:r>
            <a:endParaRPr lang="fr-FR" dirty="0">
              <a:solidFill>
                <a:schemeClr val="bg1"/>
              </a:solidFill>
            </a:endParaRPr>
          </a:p>
        </p:txBody>
      </p:sp>
      <p:pic>
        <p:nvPicPr>
          <p:cNvPr id="104" name="Image 10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4491" y="2707724"/>
            <a:ext cx="360000" cy="360000"/>
          </a:xfrm>
          <a:prstGeom prst="rect">
            <a:avLst/>
          </a:prstGeom>
        </p:spPr>
      </p:pic>
      <p:pic>
        <p:nvPicPr>
          <p:cNvPr id="105" name="Image 10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24622" y="2707724"/>
            <a:ext cx="360000" cy="360000"/>
          </a:xfrm>
          <a:prstGeom prst="rect">
            <a:avLst/>
          </a:prstGeom>
        </p:spPr>
      </p:pic>
      <p:sp>
        <p:nvSpPr>
          <p:cNvPr id="106" name="Arc 105"/>
          <p:cNvSpPr/>
          <p:nvPr/>
        </p:nvSpPr>
        <p:spPr>
          <a:xfrm rot="1476310" flipH="1" flipV="1">
            <a:off x="1975907" y="3268998"/>
            <a:ext cx="563967" cy="477538"/>
          </a:xfrm>
          <a:prstGeom prst="arc">
            <a:avLst>
              <a:gd name="adj1" fmla="val 14458499"/>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7" name="ZoneTexte 106"/>
          <p:cNvSpPr txBox="1"/>
          <p:nvPr/>
        </p:nvSpPr>
        <p:spPr>
          <a:xfrm>
            <a:off x="2259041" y="3604834"/>
            <a:ext cx="2598937" cy="307777"/>
          </a:xfrm>
          <a:prstGeom prst="rect">
            <a:avLst/>
          </a:prstGeom>
          <a:noFill/>
        </p:spPr>
        <p:txBody>
          <a:bodyPr wrap="square" rtlCol="0">
            <a:spAutoFit/>
          </a:bodyPr>
          <a:lstStyle/>
          <a:p>
            <a:r>
              <a:rPr lang="fr-FR" sz="1400" dirty="0" smtClean="0">
                <a:solidFill>
                  <a:schemeClr val="bg1"/>
                </a:solidFill>
              </a:rPr>
              <a:t>Oxygène dans l’atmosphère</a:t>
            </a:r>
            <a:endParaRPr lang="fr-FR" sz="1400" dirty="0">
              <a:solidFill>
                <a:schemeClr val="bg1"/>
              </a:solidFill>
            </a:endParaRPr>
          </a:p>
        </p:txBody>
      </p:sp>
      <p:sp>
        <p:nvSpPr>
          <p:cNvPr id="108" name="ZoneTexte 107"/>
          <p:cNvSpPr txBox="1"/>
          <p:nvPr/>
        </p:nvSpPr>
        <p:spPr>
          <a:xfrm>
            <a:off x="7690352" y="2038393"/>
            <a:ext cx="2598937" cy="307777"/>
          </a:xfrm>
          <a:prstGeom prst="rect">
            <a:avLst/>
          </a:prstGeom>
          <a:noFill/>
        </p:spPr>
        <p:txBody>
          <a:bodyPr wrap="square" rtlCol="0">
            <a:spAutoFit/>
          </a:bodyPr>
          <a:lstStyle/>
          <a:p>
            <a:r>
              <a:rPr lang="fr-FR" sz="1400" dirty="0" smtClean="0">
                <a:solidFill>
                  <a:schemeClr val="bg1"/>
                </a:solidFill>
              </a:rPr>
              <a:t>Pas d’oxygène dans le vide</a:t>
            </a:r>
            <a:endParaRPr lang="fr-FR" sz="1400" dirty="0">
              <a:solidFill>
                <a:schemeClr val="bg1"/>
              </a:solidFill>
            </a:endParaRPr>
          </a:p>
        </p:txBody>
      </p:sp>
      <p:sp>
        <p:nvSpPr>
          <p:cNvPr id="109" name="Arc 108"/>
          <p:cNvSpPr/>
          <p:nvPr/>
        </p:nvSpPr>
        <p:spPr>
          <a:xfrm rot="20308442" flipH="1">
            <a:off x="7364922" y="2224020"/>
            <a:ext cx="563967" cy="289281"/>
          </a:xfrm>
          <a:prstGeom prst="arc">
            <a:avLst>
              <a:gd name="adj1" fmla="val 14315066"/>
              <a:gd name="adj2" fmla="val 21422109"/>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110" name="Image 10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30690" y="4039732"/>
            <a:ext cx="146582" cy="146582"/>
          </a:xfrm>
          <a:prstGeom prst="rect">
            <a:avLst/>
          </a:prstGeom>
        </p:spPr>
      </p:pic>
      <p:pic>
        <p:nvPicPr>
          <p:cNvPr id="111" name="Image 1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06161" y="4391552"/>
            <a:ext cx="230070" cy="230070"/>
          </a:xfrm>
          <a:prstGeom prst="rect">
            <a:avLst/>
          </a:prstGeom>
        </p:spPr>
      </p:pic>
      <p:pic>
        <p:nvPicPr>
          <p:cNvPr id="113" name="Imag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44731" y="4360005"/>
            <a:ext cx="146582" cy="146582"/>
          </a:xfrm>
          <a:prstGeom prst="rect">
            <a:avLst/>
          </a:prstGeom>
        </p:spPr>
      </p:pic>
      <p:pic>
        <p:nvPicPr>
          <p:cNvPr id="114" name="Image 1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0753881" y="2279624"/>
            <a:ext cx="146582" cy="146582"/>
          </a:xfrm>
          <a:prstGeom prst="rect">
            <a:avLst/>
          </a:prstGeom>
        </p:spPr>
      </p:pic>
      <p:pic>
        <p:nvPicPr>
          <p:cNvPr id="115" name="Image 1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11209467" y="2481476"/>
            <a:ext cx="230070" cy="230070"/>
          </a:xfrm>
          <a:prstGeom prst="rect">
            <a:avLst/>
          </a:prstGeom>
        </p:spPr>
      </p:pic>
      <p:pic>
        <p:nvPicPr>
          <p:cNvPr id="117" name="Image 1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V="1">
            <a:off x="11247537" y="2158219"/>
            <a:ext cx="146582" cy="146582"/>
          </a:xfrm>
          <a:prstGeom prst="rect">
            <a:avLst/>
          </a:prstGeom>
        </p:spPr>
      </p:pic>
      <p:pic>
        <p:nvPicPr>
          <p:cNvPr id="118" name="Image 11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87546" y="5312799"/>
            <a:ext cx="230070" cy="230070"/>
          </a:xfrm>
          <a:prstGeom prst="rect">
            <a:avLst/>
          </a:prstGeom>
        </p:spPr>
      </p:pic>
      <p:sp>
        <p:nvSpPr>
          <p:cNvPr id="119" name="Rectangle 118"/>
          <p:cNvSpPr/>
          <p:nvPr/>
        </p:nvSpPr>
        <p:spPr>
          <a:xfrm rot="2700000">
            <a:off x="1290236" y="3266774"/>
            <a:ext cx="102066" cy="70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Rectangle 119"/>
          <p:cNvSpPr/>
          <p:nvPr/>
        </p:nvSpPr>
        <p:spPr>
          <a:xfrm rot="2700000">
            <a:off x="6545880" y="3266773"/>
            <a:ext cx="102066" cy="70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1" name="Image 12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43976" y="1726707"/>
            <a:ext cx="699499" cy="699499"/>
          </a:xfrm>
          <a:prstGeom prst="rect">
            <a:avLst/>
          </a:prstGeom>
        </p:spPr>
      </p:pic>
      <p:pic>
        <p:nvPicPr>
          <p:cNvPr id="123" name="Image 1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750259" y="4423538"/>
            <a:ext cx="576000" cy="576000"/>
          </a:xfrm>
          <a:prstGeom prst="rect">
            <a:avLst/>
          </a:prstGeom>
        </p:spPr>
      </p:pic>
      <p:grpSp>
        <p:nvGrpSpPr>
          <p:cNvPr id="14" name="Groupe 13"/>
          <p:cNvGrpSpPr/>
          <p:nvPr/>
        </p:nvGrpSpPr>
        <p:grpSpPr>
          <a:xfrm>
            <a:off x="7968148" y="4065151"/>
            <a:ext cx="1908000" cy="1908000"/>
            <a:chOff x="8387248" y="3922276"/>
            <a:chExt cx="1908000" cy="1908000"/>
          </a:xfrm>
        </p:grpSpPr>
        <p:pic>
          <p:nvPicPr>
            <p:cNvPr id="3" name="Image 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7248" y="3922276"/>
              <a:ext cx="1908000" cy="1908000"/>
            </a:xfrm>
            <a:prstGeom prst="rect">
              <a:avLst/>
            </a:prstGeom>
          </p:spPr>
        </p:pic>
        <p:pic>
          <p:nvPicPr>
            <p:cNvPr id="83" name="Image 8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265684">
              <a:off x="9112296" y="4756175"/>
              <a:ext cx="183753" cy="127505"/>
            </a:xfrm>
            <a:prstGeom prst="rect">
              <a:avLst/>
            </a:prstGeom>
          </p:spPr>
        </p:pic>
        <p:pic>
          <p:nvPicPr>
            <p:cNvPr id="82" name="Image 8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flipV="1">
              <a:off x="9450242" y="4758801"/>
              <a:ext cx="184151" cy="117475"/>
            </a:xfrm>
            <a:prstGeom prst="rect">
              <a:avLst/>
            </a:prstGeom>
          </p:spPr>
        </p:pic>
        <p:pic>
          <p:nvPicPr>
            <p:cNvPr id="84" name="Image 83"/>
            <p:cNvPicPr>
              <a:picLocks noChangeAspect="1"/>
            </p:cNvPicPr>
            <p:nvPr/>
          </p:nvPicPr>
          <p:blipFill rotWithShape="1">
            <a:blip r:embed="rId16" cstate="screen">
              <a:clrChange>
                <a:clrFrom>
                  <a:srgbClr val="E6C496"/>
                </a:clrFrom>
                <a:clrTo>
                  <a:srgbClr val="E6C496">
                    <a:alpha val="0"/>
                  </a:srgbClr>
                </a:clrTo>
              </a:clrChange>
              <a:extLst>
                <a:ext uri="{28A0092B-C50C-407E-A947-70E740481C1C}">
                  <a14:useLocalDpi xmlns:a14="http://schemas.microsoft.com/office/drawing/2010/main"/>
                </a:ext>
              </a:extLst>
            </a:blip>
            <a:srcRect/>
            <a:stretch/>
          </p:blipFill>
          <p:spPr>
            <a:xfrm flipV="1">
              <a:off x="9122448" y="4758801"/>
              <a:ext cx="184151" cy="117475"/>
            </a:xfrm>
            <a:prstGeom prst="rect">
              <a:avLst/>
            </a:prstGeom>
          </p:spPr>
        </p:pic>
      </p:grpSp>
    </p:spTree>
    <p:extLst>
      <p:ext uri="{BB962C8B-B14F-4D97-AF65-F5344CB8AC3E}">
        <p14:creationId xmlns:p14="http://schemas.microsoft.com/office/powerpoint/2010/main" val="3061975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40</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8" name="Titre 7"/>
          <p:cNvSpPr>
            <a:spLocks noGrp="1"/>
          </p:cNvSpPr>
          <p:nvPr>
            <p:ph type="title"/>
          </p:nvPr>
        </p:nvSpPr>
        <p:spPr/>
        <p:txBody>
          <a:bodyPr/>
          <a:lstStyle/>
          <a:p>
            <a:r>
              <a:rPr lang="fr-FR" dirty="0" smtClean="0"/>
              <a:t>Et après ?</a:t>
            </a:r>
            <a:endParaRPr lang="fr-FR" dirty="0"/>
          </a:p>
        </p:txBody>
      </p:sp>
      <p:sp>
        <p:nvSpPr>
          <p:cNvPr id="15" name="ZoneTexte 14"/>
          <p:cNvSpPr txBox="1"/>
          <p:nvPr/>
        </p:nvSpPr>
        <p:spPr>
          <a:xfrm>
            <a:off x="4404794" y="1482505"/>
            <a:ext cx="2559806" cy="400110"/>
          </a:xfrm>
          <a:prstGeom prst="rect">
            <a:avLst/>
          </a:prstGeom>
          <a:noFill/>
        </p:spPr>
        <p:txBody>
          <a:bodyPr wrap="square" rtlCol="0">
            <a:spAutoFit/>
          </a:bodyPr>
          <a:lstStyle/>
          <a:p>
            <a:pPr algn="ctr"/>
            <a:r>
              <a:rPr lang="fr-FR" sz="2000" dirty="0" smtClean="0">
                <a:solidFill>
                  <a:schemeClr val="bg1"/>
                </a:solidFill>
              </a:rPr>
              <a:t>Usine de l’Espace</a:t>
            </a:r>
            <a:endParaRPr lang="fr-FR" sz="2000" dirty="0">
              <a:solidFill>
                <a:schemeClr val="bg1"/>
              </a:solidFill>
            </a:endParaRPr>
          </a:p>
        </p:txBody>
      </p:sp>
      <p:pic>
        <p:nvPicPr>
          <p:cNvPr id="16" name="Imag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5208" y="1332908"/>
            <a:ext cx="699303" cy="699303"/>
          </a:xfrm>
          <a:prstGeom prst="rect">
            <a:avLst/>
          </a:prstGeom>
        </p:spPr>
      </p:pic>
      <p:sp>
        <p:nvSpPr>
          <p:cNvPr id="19" name="Rectangle 18"/>
          <p:cNvSpPr/>
          <p:nvPr/>
        </p:nvSpPr>
        <p:spPr>
          <a:xfrm>
            <a:off x="367004" y="5333589"/>
            <a:ext cx="11457992" cy="369332"/>
          </a:xfrm>
          <a:prstGeom prst="rect">
            <a:avLst/>
          </a:prstGeom>
        </p:spPr>
        <p:txBody>
          <a:bodyPr wrap="square">
            <a:spAutoFit/>
          </a:bodyPr>
          <a:lstStyle/>
          <a:p>
            <a:pPr>
              <a:spcAft>
                <a:spcPts val="0"/>
              </a:spcAft>
            </a:pPr>
            <a:r>
              <a:rPr lang="fr-FR" u="sng" dirty="0">
                <a:solidFill>
                  <a:srgbClr val="1F497D"/>
                </a:solidFill>
                <a:latin typeface="Calibri" panose="020F0502020204030204" pitchFamily="34" charset="0"/>
                <a:ea typeface="Calibri" panose="020F0502020204030204" pitchFamily="34" charset="0"/>
                <a:hlinkClick r:id="rId4"/>
              </a:rPr>
              <a:t>https://</a:t>
            </a:r>
            <a:r>
              <a:rPr lang="fr-FR" u="sng" dirty="0" smtClean="0">
                <a:solidFill>
                  <a:srgbClr val="1F497D"/>
                </a:solidFill>
                <a:latin typeface="Calibri" panose="020F0502020204030204" pitchFamily="34" charset="0"/>
                <a:ea typeface="Calibri" panose="020F0502020204030204" pitchFamily="34" charset="0"/>
                <a:hlinkClick r:id="rId4"/>
              </a:rPr>
              <a:t>www.airbus.com/company/sustainability/airbus-foundation/discovery-space/kids/future-of-the-skies.html#Spa</a:t>
            </a:r>
            <a:endParaRPr lang="fr-FR" dirty="0">
              <a:latin typeface="Calibri" panose="020F0502020204030204" pitchFamily="34" charset="0"/>
              <a:ea typeface="Calibri" panose="020F0502020204030204" pitchFamily="34" charset="0"/>
            </a:endParaRPr>
          </a:p>
        </p:txBody>
      </p:sp>
      <p:grpSp>
        <p:nvGrpSpPr>
          <p:cNvPr id="4" name="Groupe 3"/>
          <p:cNvGrpSpPr/>
          <p:nvPr/>
        </p:nvGrpSpPr>
        <p:grpSpPr>
          <a:xfrm>
            <a:off x="683367" y="2258653"/>
            <a:ext cx="10825266" cy="2845359"/>
            <a:chOff x="688820" y="2258653"/>
            <a:chExt cx="10825266" cy="2845359"/>
          </a:xfrm>
        </p:grpSpPr>
        <p:pic>
          <p:nvPicPr>
            <p:cNvPr id="2" name="Ima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8066" y="2258653"/>
              <a:ext cx="5016020" cy="2821511"/>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820" y="2258653"/>
              <a:ext cx="5058417" cy="2845359"/>
            </a:xfrm>
            <a:prstGeom prst="rect">
              <a:avLst/>
            </a:prstGeom>
          </p:spPr>
        </p:pic>
      </p:grpSp>
      <p:sp>
        <p:nvSpPr>
          <p:cNvPr id="11" name="Forme libre 10"/>
          <p:cNvSpPr/>
          <p:nvPr/>
        </p:nvSpPr>
        <p:spPr>
          <a:xfrm rot="1320000">
            <a:off x="3102473" y="5545751"/>
            <a:ext cx="231112" cy="433754"/>
          </a:xfrm>
          <a:custGeom>
            <a:avLst/>
            <a:gdLst>
              <a:gd name="connsiteX0" fmla="*/ 115556 w 231112"/>
              <a:gd name="connsiteY0" fmla="*/ 0 h 433754"/>
              <a:gd name="connsiteX1" fmla="*/ 231112 w 231112"/>
              <a:gd name="connsiteY1" fmla="*/ 281354 h 433754"/>
              <a:gd name="connsiteX2" fmla="*/ 139209 w 231112"/>
              <a:gd name="connsiteY2" fmla="*/ 281354 h 433754"/>
              <a:gd name="connsiteX3" fmla="*/ 139209 w 231112"/>
              <a:gd name="connsiteY3" fmla="*/ 433754 h 433754"/>
              <a:gd name="connsiteX4" fmla="*/ 88967 w 231112"/>
              <a:gd name="connsiteY4" fmla="*/ 433754 h 433754"/>
              <a:gd name="connsiteX5" fmla="*/ 88967 w 231112"/>
              <a:gd name="connsiteY5" fmla="*/ 281354 h 433754"/>
              <a:gd name="connsiteX6" fmla="*/ 0 w 231112"/>
              <a:gd name="connsiteY6" fmla="*/ 281354 h 43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12" h="433754">
                <a:moveTo>
                  <a:pt x="115556" y="0"/>
                </a:moveTo>
                <a:lnTo>
                  <a:pt x="231112" y="281354"/>
                </a:lnTo>
                <a:lnTo>
                  <a:pt x="139209" y="281354"/>
                </a:lnTo>
                <a:lnTo>
                  <a:pt x="139209" y="433754"/>
                </a:lnTo>
                <a:lnTo>
                  <a:pt x="88967" y="433754"/>
                </a:lnTo>
                <a:lnTo>
                  <a:pt x="88967" y="281354"/>
                </a:lnTo>
                <a:lnTo>
                  <a:pt x="0" y="281354"/>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4217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41</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9" name="ZoneTexte 8"/>
          <p:cNvSpPr txBox="1"/>
          <p:nvPr/>
        </p:nvSpPr>
        <p:spPr>
          <a:xfrm>
            <a:off x="4691678" y="404440"/>
            <a:ext cx="2808644" cy="400110"/>
          </a:xfrm>
          <a:prstGeom prst="rect">
            <a:avLst/>
          </a:prstGeom>
          <a:noFill/>
        </p:spPr>
        <p:txBody>
          <a:bodyPr wrap="square" rtlCol="0">
            <a:spAutoFit/>
          </a:bodyPr>
          <a:lstStyle/>
          <a:p>
            <a:pPr algn="ctr"/>
            <a:r>
              <a:rPr lang="fr-FR" sz="2000" dirty="0" smtClean="0">
                <a:solidFill>
                  <a:schemeClr val="bg1"/>
                </a:solidFill>
              </a:rPr>
              <a:t>Remettre dans l’ordre</a:t>
            </a:r>
            <a:endParaRPr lang="fr-FR" sz="2000" dirty="0">
              <a:solidFill>
                <a:schemeClr val="bg1"/>
              </a:solidFill>
            </a:endParaRPr>
          </a:p>
        </p:txBody>
      </p:sp>
      <p:grpSp>
        <p:nvGrpSpPr>
          <p:cNvPr id="40" name="Groupe 39"/>
          <p:cNvGrpSpPr/>
          <p:nvPr/>
        </p:nvGrpSpPr>
        <p:grpSpPr>
          <a:xfrm>
            <a:off x="9747896" y="2918666"/>
            <a:ext cx="2025526" cy="1229914"/>
            <a:chOff x="2929705" y="3956611"/>
            <a:chExt cx="2025526" cy="1229914"/>
          </a:xfrm>
        </p:grpSpPr>
        <p:sp>
          <p:nvSpPr>
            <p:cNvPr id="16" name="ZoneTexte 15"/>
            <p:cNvSpPr txBox="1"/>
            <p:nvPr/>
          </p:nvSpPr>
          <p:spPr>
            <a:xfrm>
              <a:off x="2929705" y="3956611"/>
              <a:ext cx="2025526" cy="446276"/>
            </a:xfrm>
            <a:prstGeom prst="rect">
              <a:avLst/>
            </a:prstGeom>
            <a:noFill/>
          </p:spPr>
          <p:txBody>
            <a:bodyPr wrap="square" rtlCol="0">
              <a:spAutoFit/>
            </a:bodyPr>
            <a:lstStyle/>
            <a:p>
              <a:pPr algn="ctr"/>
              <a:r>
                <a:rPr lang="fr-FR" sz="1400" dirty="0" err="1" smtClean="0">
                  <a:solidFill>
                    <a:schemeClr val="bg1"/>
                  </a:solidFill>
                </a:rPr>
                <a:t>Laïka</a:t>
              </a:r>
              <a:endParaRPr lang="fr-FR" sz="1400" dirty="0" smtClean="0">
                <a:solidFill>
                  <a:schemeClr val="bg1"/>
                </a:solidFill>
              </a:endParaRPr>
            </a:p>
            <a:p>
              <a:pPr algn="ctr"/>
              <a:r>
                <a:rPr lang="fr-FR" sz="900" dirty="0" smtClean="0">
                  <a:solidFill>
                    <a:schemeClr val="bg1"/>
                  </a:solidFill>
                </a:rPr>
                <a:t>Premier chien dans l’Espace</a:t>
              </a:r>
              <a:endParaRPr lang="fr-FR" sz="900" dirty="0">
                <a:solidFill>
                  <a:schemeClr val="bg1"/>
                </a:solidFill>
              </a:endParaRPr>
            </a:p>
          </p:txBody>
        </p:sp>
        <p:pic>
          <p:nvPicPr>
            <p:cNvPr id="31" name="Imag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5468" y="4449783"/>
              <a:ext cx="734001" cy="736742"/>
            </a:xfrm>
            <a:prstGeom prst="rect">
              <a:avLst/>
            </a:prstGeom>
          </p:spPr>
        </p:pic>
      </p:grpSp>
      <p:grpSp>
        <p:nvGrpSpPr>
          <p:cNvPr id="39" name="Groupe 38"/>
          <p:cNvGrpSpPr/>
          <p:nvPr/>
        </p:nvGrpSpPr>
        <p:grpSpPr>
          <a:xfrm>
            <a:off x="5323580" y="2381524"/>
            <a:ext cx="2143339" cy="1329440"/>
            <a:chOff x="511662" y="3956611"/>
            <a:chExt cx="2143339" cy="1329440"/>
          </a:xfrm>
        </p:grpSpPr>
        <p:sp>
          <p:nvSpPr>
            <p:cNvPr id="13" name="ZoneTexte 12"/>
            <p:cNvSpPr txBox="1"/>
            <p:nvPr/>
          </p:nvSpPr>
          <p:spPr>
            <a:xfrm>
              <a:off x="511662" y="3956611"/>
              <a:ext cx="2143339" cy="446276"/>
            </a:xfrm>
            <a:prstGeom prst="rect">
              <a:avLst/>
            </a:prstGeom>
            <a:noFill/>
          </p:spPr>
          <p:txBody>
            <a:bodyPr wrap="square" rtlCol="0">
              <a:spAutoFit/>
            </a:bodyPr>
            <a:lstStyle/>
            <a:p>
              <a:pPr algn="ctr"/>
              <a:r>
                <a:rPr lang="fr-FR" sz="1400" dirty="0" smtClean="0">
                  <a:solidFill>
                    <a:schemeClr val="bg1"/>
                  </a:solidFill>
                </a:rPr>
                <a:t>Newton</a:t>
              </a:r>
            </a:p>
            <a:p>
              <a:pPr algn="ctr"/>
              <a:r>
                <a:rPr lang="fr-FR" sz="900" dirty="0" smtClean="0">
                  <a:solidFill>
                    <a:schemeClr val="bg1"/>
                  </a:solidFill>
                </a:rPr>
                <a:t>Mécanique des corps célestes</a:t>
              </a:r>
              <a:endParaRPr lang="fr-FR" sz="900" dirty="0">
                <a:solidFill>
                  <a:schemeClr val="bg1"/>
                </a:solidFill>
              </a:endParaRPr>
            </a:p>
          </p:txBody>
        </p:sp>
        <p:pic>
          <p:nvPicPr>
            <p:cNvPr id="35" name="Imag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81249" y="4456251"/>
              <a:ext cx="604166" cy="829800"/>
            </a:xfrm>
            <a:prstGeom prst="rect">
              <a:avLst/>
            </a:prstGeom>
          </p:spPr>
        </p:pic>
      </p:grpSp>
      <p:grpSp>
        <p:nvGrpSpPr>
          <p:cNvPr id="19" name="Groupe 18"/>
          <p:cNvGrpSpPr/>
          <p:nvPr/>
        </p:nvGrpSpPr>
        <p:grpSpPr>
          <a:xfrm>
            <a:off x="1837186" y="4236859"/>
            <a:ext cx="1727840" cy="1525923"/>
            <a:chOff x="646121" y="1174687"/>
            <a:chExt cx="1727840" cy="1525923"/>
          </a:xfrm>
        </p:grpSpPr>
        <p:sp>
          <p:nvSpPr>
            <p:cNvPr id="11" name="ZoneTexte 10"/>
            <p:cNvSpPr txBox="1"/>
            <p:nvPr/>
          </p:nvSpPr>
          <p:spPr>
            <a:xfrm>
              <a:off x="646121" y="2254334"/>
              <a:ext cx="1727840" cy="446276"/>
            </a:xfrm>
            <a:prstGeom prst="rect">
              <a:avLst/>
            </a:prstGeom>
            <a:noFill/>
          </p:spPr>
          <p:txBody>
            <a:bodyPr wrap="square" rtlCol="0">
              <a:spAutoFit/>
            </a:bodyPr>
            <a:lstStyle/>
            <a:p>
              <a:pPr algn="ctr"/>
              <a:r>
                <a:rPr lang="fr-FR" sz="1400" dirty="0" smtClean="0">
                  <a:solidFill>
                    <a:schemeClr val="bg1"/>
                  </a:solidFill>
                </a:rPr>
                <a:t>Galilée</a:t>
              </a:r>
            </a:p>
            <a:p>
              <a:pPr algn="ctr"/>
              <a:r>
                <a:rPr lang="fr-FR" sz="900" dirty="0" smtClean="0">
                  <a:solidFill>
                    <a:schemeClr val="bg1"/>
                  </a:solidFill>
                </a:rPr>
                <a:t>Lunette astronomique</a:t>
              </a:r>
              <a:endParaRPr lang="fr-FR" sz="900" dirty="0">
                <a:solidFill>
                  <a:schemeClr val="bg1"/>
                </a:solidFill>
              </a:endParaRPr>
            </a:p>
          </p:txBody>
        </p:sp>
        <p:pic>
          <p:nvPicPr>
            <p:cNvPr id="36" name="Image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601" y="1174687"/>
              <a:ext cx="840880" cy="1068254"/>
            </a:xfrm>
            <a:prstGeom prst="rect">
              <a:avLst/>
            </a:prstGeom>
          </p:spPr>
        </p:pic>
      </p:grpSp>
      <p:grpSp>
        <p:nvGrpSpPr>
          <p:cNvPr id="44" name="Groupe 43"/>
          <p:cNvGrpSpPr/>
          <p:nvPr/>
        </p:nvGrpSpPr>
        <p:grpSpPr>
          <a:xfrm>
            <a:off x="5468580" y="4555675"/>
            <a:ext cx="2744344" cy="1319061"/>
            <a:chOff x="7688906" y="1292660"/>
            <a:chExt cx="2744344" cy="1319061"/>
          </a:xfrm>
        </p:grpSpPr>
        <p:sp>
          <p:nvSpPr>
            <p:cNvPr id="26" name="ZoneTexte 25"/>
            <p:cNvSpPr txBox="1"/>
            <p:nvPr/>
          </p:nvSpPr>
          <p:spPr>
            <a:xfrm>
              <a:off x="7688906" y="2165445"/>
              <a:ext cx="2744344" cy="446276"/>
            </a:xfrm>
            <a:prstGeom prst="rect">
              <a:avLst/>
            </a:prstGeom>
            <a:noFill/>
          </p:spPr>
          <p:txBody>
            <a:bodyPr wrap="square" rtlCol="0">
              <a:spAutoFit/>
            </a:bodyPr>
            <a:lstStyle/>
            <a:p>
              <a:pPr algn="ctr"/>
              <a:r>
                <a:rPr lang="fr-FR" sz="1400" dirty="0" smtClean="0">
                  <a:solidFill>
                    <a:schemeClr val="bg1"/>
                  </a:solidFill>
                </a:rPr>
                <a:t>ISS</a:t>
              </a:r>
            </a:p>
            <a:p>
              <a:pPr algn="ctr"/>
              <a:r>
                <a:rPr lang="fr-FR" sz="900" dirty="0" smtClean="0">
                  <a:solidFill>
                    <a:schemeClr val="bg1"/>
                  </a:solidFill>
                </a:rPr>
                <a:t>Début de la station spatiale internationale</a:t>
              </a:r>
              <a:endParaRPr lang="fr-FR" sz="900" dirty="0">
                <a:solidFill>
                  <a:schemeClr val="bg1"/>
                </a:solidFill>
              </a:endParaRPr>
            </a:p>
          </p:txBody>
        </p:sp>
        <p:pic>
          <p:nvPicPr>
            <p:cNvPr id="38" name="Imag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2981" y="1292660"/>
              <a:ext cx="2002034" cy="796403"/>
            </a:xfrm>
            <a:prstGeom prst="rect">
              <a:avLst/>
            </a:prstGeom>
          </p:spPr>
        </p:pic>
      </p:grpSp>
      <p:grpSp>
        <p:nvGrpSpPr>
          <p:cNvPr id="49" name="Groupe 48"/>
          <p:cNvGrpSpPr/>
          <p:nvPr/>
        </p:nvGrpSpPr>
        <p:grpSpPr>
          <a:xfrm>
            <a:off x="8147156" y="3856379"/>
            <a:ext cx="1727840" cy="1097497"/>
            <a:chOff x="7715284" y="2683184"/>
            <a:chExt cx="1727840" cy="1097497"/>
          </a:xfrm>
        </p:grpSpPr>
        <p:grpSp>
          <p:nvGrpSpPr>
            <p:cNvPr id="18" name="Groupe 17"/>
            <p:cNvGrpSpPr/>
            <p:nvPr/>
          </p:nvGrpSpPr>
          <p:grpSpPr>
            <a:xfrm>
              <a:off x="7715284" y="2683184"/>
              <a:ext cx="1727840" cy="1097497"/>
              <a:chOff x="3134325" y="1604144"/>
              <a:chExt cx="1727840" cy="1097497"/>
            </a:xfrm>
          </p:grpSpPr>
          <p:sp>
            <p:nvSpPr>
              <p:cNvPr id="15" name="ZoneTexte 14"/>
              <p:cNvSpPr txBox="1"/>
              <p:nvPr/>
            </p:nvSpPr>
            <p:spPr>
              <a:xfrm>
                <a:off x="3134325" y="2255365"/>
                <a:ext cx="1727840" cy="446276"/>
              </a:xfrm>
              <a:prstGeom prst="rect">
                <a:avLst/>
              </a:prstGeom>
              <a:noFill/>
            </p:spPr>
            <p:txBody>
              <a:bodyPr wrap="square" rtlCol="0">
                <a:spAutoFit/>
              </a:bodyPr>
              <a:lstStyle/>
              <a:p>
                <a:pPr algn="ctr"/>
                <a:r>
                  <a:rPr lang="fr-FR" sz="1400" dirty="0" smtClean="0">
                    <a:solidFill>
                      <a:schemeClr val="bg1"/>
                    </a:solidFill>
                  </a:rPr>
                  <a:t>Spoutnik</a:t>
                </a:r>
              </a:p>
              <a:p>
                <a:pPr algn="ctr"/>
                <a:r>
                  <a:rPr lang="fr-FR" sz="900" dirty="0" smtClean="0">
                    <a:solidFill>
                      <a:schemeClr val="bg1"/>
                    </a:solidFill>
                  </a:rPr>
                  <a:t>Premier satellite</a:t>
                </a:r>
                <a:endParaRPr lang="fr-FR" sz="900" dirty="0">
                  <a:solidFill>
                    <a:schemeClr val="bg1"/>
                  </a:solidFill>
                </a:endParaRPr>
              </a:p>
            </p:txBody>
          </p:sp>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5778" y="1604144"/>
                <a:ext cx="784933" cy="642870"/>
              </a:xfrm>
              <a:prstGeom prst="rect">
                <a:avLst/>
              </a:prstGeom>
            </p:spPr>
          </p:pic>
        </p:grpSp>
        <p:sp>
          <p:nvSpPr>
            <p:cNvPr id="80" name="ZoneTexte 79"/>
            <p:cNvSpPr txBox="1"/>
            <p:nvPr/>
          </p:nvSpPr>
          <p:spPr>
            <a:xfrm>
              <a:off x="8217888" y="3141388"/>
              <a:ext cx="747435"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Roscosmos</a:t>
              </a:r>
              <a:endParaRPr lang="fr-FR" sz="600" dirty="0">
                <a:solidFill>
                  <a:schemeClr val="bg1"/>
                </a:solidFill>
              </a:endParaRPr>
            </a:p>
          </p:txBody>
        </p:sp>
      </p:grpSp>
      <p:grpSp>
        <p:nvGrpSpPr>
          <p:cNvPr id="10" name="Groupe 9"/>
          <p:cNvGrpSpPr/>
          <p:nvPr/>
        </p:nvGrpSpPr>
        <p:grpSpPr>
          <a:xfrm>
            <a:off x="-30826" y="2411014"/>
            <a:ext cx="2744344" cy="1726863"/>
            <a:chOff x="-265906" y="2301511"/>
            <a:chExt cx="2744344" cy="1726863"/>
          </a:xfrm>
        </p:grpSpPr>
        <p:grpSp>
          <p:nvGrpSpPr>
            <p:cNvPr id="41" name="Groupe 40"/>
            <p:cNvGrpSpPr/>
            <p:nvPr/>
          </p:nvGrpSpPr>
          <p:grpSpPr>
            <a:xfrm>
              <a:off x="-265906" y="2301511"/>
              <a:ext cx="2744344" cy="1721343"/>
              <a:chOff x="4299983" y="3913731"/>
              <a:chExt cx="2744344" cy="1721343"/>
            </a:xfrm>
          </p:grpSpPr>
          <p:sp>
            <p:nvSpPr>
              <p:cNvPr id="20" name="ZoneTexte 19"/>
              <p:cNvSpPr txBox="1"/>
              <p:nvPr/>
            </p:nvSpPr>
            <p:spPr>
              <a:xfrm>
                <a:off x="4299983" y="3913731"/>
                <a:ext cx="2744344" cy="446276"/>
              </a:xfrm>
              <a:prstGeom prst="rect">
                <a:avLst/>
              </a:prstGeom>
              <a:noFill/>
            </p:spPr>
            <p:txBody>
              <a:bodyPr wrap="square" rtlCol="0">
                <a:spAutoFit/>
              </a:bodyPr>
              <a:lstStyle/>
              <a:p>
                <a:pPr algn="ctr"/>
                <a:r>
                  <a:rPr lang="fr-FR" sz="1400" dirty="0" smtClean="0">
                    <a:solidFill>
                      <a:schemeClr val="bg1"/>
                    </a:solidFill>
                  </a:rPr>
                  <a:t>Valentina </a:t>
                </a:r>
                <a:r>
                  <a:rPr lang="fr-FR" sz="1400" dirty="0" err="1" smtClean="0">
                    <a:solidFill>
                      <a:schemeClr val="bg1"/>
                    </a:solidFill>
                  </a:rPr>
                  <a:t>Tereshkova</a:t>
                </a:r>
                <a:endParaRPr lang="fr-FR" sz="1400" dirty="0" smtClean="0">
                  <a:solidFill>
                    <a:schemeClr val="bg1"/>
                  </a:solidFill>
                </a:endParaRPr>
              </a:p>
              <a:p>
                <a:pPr algn="ctr"/>
                <a:r>
                  <a:rPr lang="fr-FR" sz="900" dirty="0" smtClean="0">
                    <a:solidFill>
                      <a:schemeClr val="bg1"/>
                    </a:solidFill>
                  </a:rPr>
                  <a:t>Première femme dans l’Espace</a:t>
                </a:r>
                <a:endParaRPr lang="fr-FR" sz="900" dirty="0">
                  <a:solidFill>
                    <a:schemeClr val="bg1"/>
                  </a:solidFill>
                </a:endParaRPr>
              </a:p>
            </p:txBody>
          </p:sp>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4878" y="4433645"/>
                <a:ext cx="800953" cy="1201429"/>
              </a:xfrm>
              <a:prstGeom prst="rect">
                <a:avLst/>
              </a:prstGeom>
            </p:spPr>
          </p:pic>
        </p:grpSp>
        <p:sp>
          <p:nvSpPr>
            <p:cNvPr id="82" name="ZoneTexte 81"/>
            <p:cNvSpPr txBox="1"/>
            <p:nvPr/>
          </p:nvSpPr>
          <p:spPr>
            <a:xfrm>
              <a:off x="853575" y="3843708"/>
              <a:ext cx="656367"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njr</a:t>
              </a:r>
              <a:endParaRPr lang="fr-FR" sz="600" dirty="0">
                <a:solidFill>
                  <a:schemeClr val="bg1"/>
                </a:solidFill>
              </a:endParaRPr>
            </a:p>
          </p:txBody>
        </p:sp>
      </p:grpSp>
      <p:grpSp>
        <p:nvGrpSpPr>
          <p:cNvPr id="50" name="Groupe 49"/>
          <p:cNvGrpSpPr/>
          <p:nvPr/>
        </p:nvGrpSpPr>
        <p:grpSpPr>
          <a:xfrm>
            <a:off x="3434326" y="3415519"/>
            <a:ext cx="2744344" cy="1604654"/>
            <a:chOff x="2850787" y="997068"/>
            <a:chExt cx="2744344" cy="1604654"/>
          </a:xfrm>
        </p:grpSpPr>
        <p:grpSp>
          <p:nvGrpSpPr>
            <p:cNvPr id="45" name="Groupe 44"/>
            <p:cNvGrpSpPr/>
            <p:nvPr/>
          </p:nvGrpSpPr>
          <p:grpSpPr>
            <a:xfrm>
              <a:off x="2850787" y="997068"/>
              <a:ext cx="2744344" cy="1604654"/>
              <a:chOff x="5595131" y="1128243"/>
              <a:chExt cx="2744344" cy="1604654"/>
            </a:xfrm>
          </p:grpSpPr>
          <p:sp>
            <p:nvSpPr>
              <p:cNvPr id="22" name="ZoneTexte 21"/>
              <p:cNvSpPr txBox="1"/>
              <p:nvPr/>
            </p:nvSpPr>
            <p:spPr>
              <a:xfrm>
                <a:off x="5595131" y="2286621"/>
                <a:ext cx="2744344" cy="446276"/>
              </a:xfrm>
              <a:prstGeom prst="rect">
                <a:avLst/>
              </a:prstGeom>
              <a:noFill/>
            </p:spPr>
            <p:txBody>
              <a:bodyPr wrap="square" rtlCol="0">
                <a:spAutoFit/>
              </a:bodyPr>
              <a:lstStyle/>
              <a:p>
                <a:pPr algn="ctr"/>
                <a:r>
                  <a:rPr lang="fr-FR" sz="1400" dirty="0" smtClean="0">
                    <a:solidFill>
                      <a:schemeClr val="bg1"/>
                    </a:solidFill>
                  </a:rPr>
                  <a:t>Apollo 11</a:t>
                </a:r>
              </a:p>
              <a:p>
                <a:pPr algn="ctr"/>
                <a:r>
                  <a:rPr lang="fr-FR" sz="900" dirty="0" smtClean="0">
                    <a:solidFill>
                      <a:schemeClr val="bg1"/>
                    </a:solidFill>
                  </a:rPr>
                  <a:t>Premier pas sur la Lune</a:t>
                </a:r>
                <a:endParaRPr lang="fr-FR" sz="900" dirty="0">
                  <a:solidFill>
                    <a:schemeClr val="bg1"/>
                  </a:solidFill>
                </a:endParaRPr>
              </a:p>
            </p:txBody>
          </p:sp>
          <p:pic>
            <p:nvPicPr>
              <p:cNvPr id="37" name="Image 3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7106" y="1128243"/>
                <a:ext cx="1160393" cy="1160393"/>
              </a:xfrm>
              <a:prstGeom prst="rect">
                <a:avLst/>
              </a:prstGeom>
            </p:spPr>
          </p:pic>
        </p:grpSp>
        <p:sp>
          <p:nvSpPr>
            <p:cNvPr id="83" name="ZoneTexte 82"/>
            <p:cNvSpPr txBox="1"/>
            <p:nvPr/>
          </p:nvSpPr>
          <p:spPr>
            <a:xfrm>
              <a:off x="4180651" y="1970780"/>
              <a:ext cx="656367" cy="184666"/>
            </a:xfrm>
            <a:prstGeom prst="rect">
              <a:avLst/>
            </a:prstGeom>
            <a:noFill/>
          </p:spPr>
          <p:txBody>
            <a:bodyPr wrap="square" rtlCol="0">
              <a:spAutoFit/>
            </a:bodyPr>
            <a:lstStyle/>
            <a:p>
              <a:pPr algn="r"/>
              <a:r>
                <a:rPr lang="fr-FR" sz="600" dirty="0" smtClean="0">
                  <a:solidFill>
                    <a:schemeClr val="bg1"/>
                  </a:solidFill>
                </a:rPr>
                <a:t>©NASA</a:t>
              </a:r>
              <a:endParaRPr lang="fr-FR" sz="600" dirty="0">
                <a:solidFill>
                  <a:schemeClr val="bg1"/>
                </a:solidFill>
              </a:endParaRPr>
            </a:p>
          </p:txBody>
        </p:sp>
      </p:grpSp>
      <p:grpSp>
        <p:nvGrpSpPr>
          <p:cNvPr id="30" name="Groupe 29"/>
          <p:cNvGrpSpPr/>
          <p:nvPr/>
        </p:nvGrpSpPr>
        <p:grpSpPr>
          <a:xfrm>
            <a:off x="7162454" y="1494932"/>
            <a:ext cx="2744344" cy="1552861"/>
            <a:chOff x="7670450" y="768529"/>
            <a:chExt cx="2744344" cy="1552861"/>
          </a:xfrm>
        </p:grpSpPr>
        <p:grpSp>
          <p:nvGrpSpPr>
            <p:cNvPr id="43" name="Groupe 42"/>
            <p:cNvGrpSpPr/>
            <p:nvPr/>
          </p:nvGrpSpPr>
          <p:grpSpPr>
            <a:xfrm>
              <a:off x="7670450" y="768529"/>
              <a:ext cx="2744344" cy="1545319"/>
              <a:chOff x="9783126" y="4082134"/>
              <a:chExt cx="2744344" cy="1545319"/>
            </a:xfrm>
          </p:grpSpPr>
          <p:sp>
            <p:nvSpPr>
              <p:cNvPr id="28" name="ZoneTexte 27"/>
              <p:cNvSpPr txBox="1"/>
              <p:nvPr/>
            </p:nvSpPr>
            <p:spPr>
              <a:xfrm>
                <a:off x="9783126" y="4082134"/>
                <a:ext cx="2744344" cy="446276"/>
              </a:xfrm>
              <a:prstGeom prst="rect">
                <a:avLst/>
              </a:prstGeom>
              <a:noFill/>
            </p:spPr>
            <p:txBody>
              <a:bodyPr wrap="square" rtlCol="0">
                <a:spAutoFit/>
              </a:bodyPr>
              <a:lstStyle/>
              <a:p>
                <a:pPr algn="ctr"/>
                <a:r>
                  <a:rPr lang="fr-FR" sz="1400" dirty="0" smtClean="0">
                    <a:solidFill>
                      <a:schemeClr val="bg1"/>
                    </a:solidFill>
                  </a:rPr>
                  <a:t>Solar Orbiter</a:t>
                </a:r>
              </a:p>
              <a:p>
                <a:pPr algn="ctr"/>
                <a:r>
                  <a:rPr lang="fr-FR" sz="900" dirty="0" smtClean="0">
                    <a:solidFill>
                      <a:schemeClr val="bg1"/>
                    </a:solidFill>
                  </a:rPr>
                  <a:t>Première proche image du Soleil</a:t>
                </a:r>
                <a:endParaRPr lang="fr-FR" sz="900" dirty="0">
                  <a:solidFill>
                    <a:schemeClr val="bg1"/>
                  </a:solidFill>
                </a:endParaRPr>
              </a:p>
            </p:txBody>
          </p:sp>
          <p:pic>
            <p:nvPicPr>
              <p:cNvPr id="32" name="Image 3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37610" y="4598547"/>
                <a:ext cx="1035377" cy="1028906"/>
              </a:xfrm>
              <a:prstGeom prst="rect">
                <a:avLst/>
              </a:prstGeom>
            </p:spPr>
          </p:pic>
        </p:grpSp>
        <p:sp>
          <p:nvSpPr>
            <p:cNvPr id="84" name="ZoneTexte 83"/>
            <p:cNvSpPr txBox="1"/>
            <p:nvPr/>
          </p:nvSpPr>
          <p:spPr>
            <a:xfrm>
              <a:off x="8971670" y="213672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grpSp>
      <p:grpSp>
        <p:nvGrpSpPr>
          <p:cNvPr id="46" name="Groupe 45"/>
          <p:cNvGrpSpPr/>
          <p:nvPr/>
        </p:nvGrpSpPr>
        <p:grpSpPr>
          <a:xfrm>
            <a:off x="2820812" y="1286386"/>
            <a:ext cx="2744344" cy="1495962"/>
            <a:chOff x="1404409" y="1048762"/>
            <a:chExt cx="2744344" cy="1495962"/>
          </a:xfrm>
        </p:grpSpPr>
        <p:grpSp>
          <p:nvGrpSpPr>
            <p:cNvPr id="42" name="Groupe 41"/>
            <p:cNvGrpSpPr/>
            <p:nvPr/>
          </p:nvGrpSpPr>
          <p:grpSpPr>
            <a:xfrm>
              <a:off x="1404409" y="1048762"/>
              <a:ext cx="2744344" cy="1490265"/>
              <a:chOff x="6680809" y="3834506"/>
              <a:chExt cx="2744344" cy="1490265"/>
            </a:xfrm>
          </p:grpSpPr>
          <p:sp>
            <p:nvSpPr>
              <p:cNvPr id="24" name="ZoneTexte 23"/>
              <p:cNvSpPr txBox="1"/>
              <p:nvPr/>
            </p:nvSpPr>
            <p:spPr>
              <a:xfrm>
                <a:off x="6680809" y="3834506"/>
                <a:ext cx="2744344" cy="446276"/>
              </a:xfrm>
              <a:prstGeom prst="rect">
                <a:avLst/>
              </a:prstGeom>
              <a:noFill/>
            </p:spPr>
            <p:txBody>
              <a:bodyPr wrap="square" rtlCol="0">
                <a:spAutoFit/>
              </a:bodyPr>
              <a:lstStyle/>
              <a:p>
                <a:pPr algn="ctr"/>
                <a:r>
                  <a:rPr lang="fr-FR" sz="1400" dirty="0" smtClean="0">
                    <a:solidFill>
                      <a:schemeClr val="bg1"/>
                    </a:solidFill>
                  </a:rPr>
                  <a:t>Ariane 5</a:t>
                </a:r>
              </a:p>
              <a:p>
                <a:pPr algn="ctr"/>
                <a:r>
                  <a:rPr lang="fr-FR" sz="900" dirty="0" smtClean="0">
                    <a:solidFill>
                      <a:schemeClr val="bg1"/>
                    </a:solidFill>
                  </a:rPr>
                  <a:t>Début du grand lanceur Européen</a:t>
                </a:r>
                <a:endParaRPr lang="fr-FR" sz="900" dirty="0">
                  <a:solidFill>
                    <a:schemeClr val="bg1"/>
                  </a:solidFill>
                </a:endParaRPr>
              </a:p>
            </p:txBody>
          </p:sp>
          <p:pic>
            <p:nvPicPr>
              <p:cNvPr id="4" name="Imag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13943" y="4339263"/>
                <a:ext cx="1478076" cy="985508"/>
              </a:xfrm>
              <a:prstGeom prst="rect">
                <a:avLst/>
              </a:prstGeom>
            </p:spPr>
          </p:pic>
        </p:grpSp>
        <p:sp>
          <p:nvSpPr>
            <p:cNvPr id="63" name="ZoneTexte 62"/>
            <p:cNvSpPr txBox="1"/>
            <p:nvPr/>
          </p:nvSpPr>
          <p:spPr>
            <a:xfrm>
              <a:off x="2896141" y="2360058"/>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grpSp>
    </p:spTree>
    <p:extLst>
      <p:ext uri="{BB962C8B-B14F-4D97-AF65-F5344CB8AC3E}">
        <p14:creationId xmlns:p14="http://schemas.microsoft.com/office/powerpoint/2010/main" val="4802729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42</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9" name="ZoneTexte 8"/>
          <p:cNvSpPr txBox="1"/>
          <p:nvPr/>
        </p:nvSpPr>
        <p:spPr>
          <a:xfrm>
            <a:off x="4691678" y="404440"/>
            <a:ext cx="2808644" cy="400110"/>
          </a:xfrm>
          <a:prstGeom prst="rect">
            <a:avLst/>
          </a:prstGeom>
          <a:noFill/>
        </p:spPr>
        <p:txBody>
          <a:bodyPr wrap="square" rtlCol="0">
            <a:spAutoFit/>
          </a:bodyPr>
          <a:lstStyle/>
          <a:p>
            <a:pPr algn="ctr"/>
            <a:r>
              <a:rPr lang="fr-FR" sz="2000" dirty="0" smtClean="0">
                <a:solidFill>
                  <a:schemeClr val="bg1"/>
                </a:solidFill>
              </a:rPr>
              <a:t>En résumé</a:t>
            </a:r>
            <a:endParaRPr lang="fr-FR" sz="2000" dirty="0">
              <a:solidFill>
                <a:schemeClr val="bg1"/>
              </a:solidFill>
            </a:endParaRPr>
          </a:p>
        </p:txBody>
      </p:sp>
      <p:sp>
        <p:nvSpPr>
          <p:cNvPr id="2" name="Flèche droite 1"/>
          <p:cNvSpPr/>
          <p:nvPr/>
        </p:nvSpPr>
        <p:spPr>
          <a:xfrm>
            <a:off x="622800" y="2845294"/>
            <a:ext cx="10951029" cy="1055914"/>
          </a:xfrm>
          <a:prstGeom prst="rightArrow">
            <a:avLst/>
          </a:prstGeom>
          <a:gradFill flip="none" rotWithShape="1">
            <a:gsLst>
              <a:gs pos="0">
                <a:schemeClr val="accent1">
                  <a:lumMod val="5000"/>
                  <a:lumOff val="95000"/>
                  <a:alpha val="75000"/>
                </a:schemeClr>
              </a:gs>
              <a:gs pos="100000">
                <a:schemeClr val="accent1">
                  <a:lumMod val="45000"/>
                  <a:lumOff val="55000"/>
                  <a:alpha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p:cNvGraphicFramePr>
            <a:graphicFrameLocks noGrp="1"/>
          </p:cNvGraphicFramePr>
          <p:nvPr>
            <p:extLst/>
          </p:nvPr>
        </p:nvGraphicFramePr>
        <p:xfrm>
          <a:off x="620485" y="3243852"/>
          <a:ext cx="10784389" cy="274320"/>
        </p:xfrm>
        <a:graphic>
          <a:graphicData uri="http://schemas.openxmlformats.org/drawingml/2006/table">
            <a:tbl>
              <a:tblPr firstRow="1" bandRow="1">
                <a:tableStyleId>{5C22544A-7EE6-4342-B048-85BDC9FD1C3A}</a:tableStyleId>
              </a:tblPr>
              <a:tblGrid>
                <a:gridCol w="980399"/>
                <a:gridCol w="980399"/>
                <a:gridCol w="980399"/>
                <a:gridCol w="980399"/>
                <a:gridCol w="980399"/>
                <a:gridCol w="980399"/>
                <a:gridCol w="980399"/>
                <a:gridCol w="980399"/>
                <a:gridCol w="980399"/>
                <a:gridCol w="980399"/>
                <a:gridCol w="980399"/>
              </a:tblGrid>
              <a:tr h="266251">
                <a:tc>
                  <a:txBody>
                    <a:bodyPr/>
                    <a:lstStyle/>
                    <a:p>
                      <a:pPr algn="ctr"/>
                      <a:r>
                        <a:rPr lang="fr-FR" sz="1200" dirty="0" smtClean="0">
                          <a:solidFill>
                            <a:schemeClr val="tx1"/>
                          </a:solidFill>
                        </a:rPr>
                        <a:t>1600</a:t>
                      </a:r>
                      <a:endParaRPr lang="fr-FR" sz="1200" dirty="0">
                        <a:solidFill>
                          <a:schemeClr val="tx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1940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1950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1960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1970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1980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1990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2000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2010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200" dirty="0" smtClean="0">
                          <a:solidFill>
                            <a:schemeClr val="tx1"/>
                          </a:solidFill>
                        </a:rPr>
                        <a:t>2020</a:t>
                      </a:r>
                      <a:endParaRPr lang="fr-FR" sz="1200" dirty="0">
                        <a:solidFill>
                          <a:schemeClr val="tx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041" y="3444881"/>
            <a:ext cx="146582" cy="146582"/>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989" y="3133959"/>
            <a:ext cx="146582" cy="146582"/>
          </a:xfrm>
          <a:prstGeom prst="rect">
            <a:avLst/>
          </a:prstGeom>
        </p:spPr>
      </p:pic>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2495" y="3133959"/>
            <a:ext cx="146582" cy="146582"/>
          </a:xfrm>
          <a:prstGeom prst="rect">
            <a:avLst/>
          </a:prstGeom>
        </p:spPr>
      </p:pic>
      <p:pic>
        <p:nvPicPr>
          <p:cNvPr id="17" name="Imag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5786" y="3438017"/>
            <a:ext cx="146582" cy="146582"/>
          </a:xfrm>
          <a:prstGeom prst="rect">
            <a:avLst/>
          </a:prstGeom>
        </p:spPr>
      </p:pic>
      <p:pic>
        <p:nvPicPr>
          <p:cNvPr id="21" name="Imag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2165" y="3457154"/>
            <a:ext cx="146582" cy="146582"/>
          </a:xfrm>
          <a:prstGeom prst="rect">
            <a:avLst/>
          </a:prstGeom>
        </p:spPr>
      </p:pic>
      <p:pic>
        <p:nvPicPr>
          <p:cNvPr id="23" name="Imag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8549" y="3153447"/>
            <a:ext cx="146582" cy="146582"/>
          </a:xfrm>
          <a:prstGeom prst="rect">
            <a:avLst/>
          </a:prstGeom>
        </p:spPr>
      </p:pic>
      <p:pic>
        <p:nvPicPr>
          <p:cNvPr id="25" name="Imag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2893" y="3457154"/>
            <a:ext cx="146582" cy="146582"/>
          </a:xfrm>
          <a:prstGeom prst="rect">
            <a:avLst/>
          </a:prstGeom>
        </p:spPr>
      </p:pic>
      <p:pic>
        <p:nvPicPr>
          <p:cNvPr id="27" name="Imag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4607" y="3135073"/>
            <a:ext cx="146582" cy="146582"/>
          </a:xfrm>
          <a:prstGeom prst="rect">
            <a:avLst/>
          </a:prstGeom>
        </p:spPr>
      </p:pic>
      <p:pic>
        <p:nvPicPr>
          <p:cNvPr id="29" name="Imag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007" y="3480019"/>
            <a:ext cx="146582" cy="146582"/>
          </a:xfrm>
          <a:prstGeom prst="rect">
            <a:avLst/>
          </a:prstGeom>
        </p:spPr>
      </p:pic>
      <p:grpSp>
        <p:nvGrpSpPr>
          <p:cNvPr id="42" name="Groupe 41"/>
          <p:cNvGrpSpPr/>
          <p:nvPr/>
        </p:nvGrpSpPr>
        <p:grpSpPr>
          <a:xfrm>
            <a:off x="6680809" y="4107869"/>
            <a:ext cx="2744344" cy="1609041"/>
            <a:chOff x="6680809" y="3715730"/>
            <a:chExt cx="2744344" cy="1609041"/>
          </a:xfrm>
        </p:grpSpPr>
        <p:sp>
          <p:nvSpPr>
            <p:cNvPr id="24" name="ZoneTexte 23"/>
            <p:cNvSpPr txBox="1"/>
            <p:nvPr/>
          </p:nvSpPr>
          <p:spPr>
            <a:xfrm>
              <a:off x="6680809" y="3715730"/>
              <a:ext cx="2744344" cy="623248"/>
            </a:xfrm>
            <a:prstGeom prst="rect">
              <a:avLst/>
            </a:prstGeom>
            <a:noFill/>
          </p:spPr>
          <p:txBody>
            <a:bodyPr wrap="square" rtlCol="0">
              <a:spAutoFit/>
            </a:bodyPr>
            <a:lstStyle/>
            <a:p>
              <a:pPr algn="ctr"/>
              <a:r>
                <a:rPr lang="fr-FR" sz="1050" dirty="0" smtClean="0">
                  <a:solidFill>
                    <a:srgbClr val="FFC107"/>
                  </a:solidFill>
                </a:rPr>
                <a:t>1996</a:t>
              </a:r>
              <a:endParaRPr lang="fr-FR" sz="1050" dirty="0" smtClean="0">
                <a:solidFill>
                  <a:schemeClr val="bg1"/>
                </a:solidFill>
              </a:endParaRPr>
            </a:p>
            <a:p>
              <a:pPr algn="ctr"/>
              <a:r>
                <a:rPr lang="fr-FR" sz="1400" dirty="0" smtClean="0">
                  <a:solidFill>
                    <a:schemeClr val="bg1"/>
                  </a:solidFill>
                </a:rPr>
                <a:t>Ariane 5</a:t>
              </a:r>
            </a:p>
            <a:p>
              <a:pPr algn="ctr"/>
              <a:r>
                <a:rPr lang="fr-FR" sz="900" dirty="0" smtClean="0">
                  <a:solidFill>
                    <a:schemeClr val="bg1"/>
                  </a:solidFill>
                </a:rPr>
                <a:t>Début du grand lanceur Européen</a:t>
              </a:r>
              <a:endParaRPr lang="fr-FR" sz="900" dirty="0">
                <a:solidFill>
                  <a:schemeClr val="bg1"/>
                </a:solidFill>
              </a:endParaRPr>
            </a:p>
          </p:txBody>
        </p:sp>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3943" y="4339263"/>
              <a:ext cx="1478076" cy="985508"/>
            </a:xfrm>
            <a:prstGeom prst="rect">
              <a:avLst/>
            </a:prstGeom>
          </p:spPr>
        </p:pic>
      </p:grpSp>
      <p:grpSp>
        <p:nvGrpSpPr>
          <p:cNvPr id="40" name="Groupe 39"/>
          <p:cNvGrpSpPr/>
          <p:nvPr/>
        </p:nvGrpSpPr>
        <p:grpSpPr>
          <a:xfrm>
            <a:off x="2947491" y="3844332"/>
            <a:ext cx="2025526" cy="1342193"/>
            <a:chOff x="2947491" y="3844332"/>
            <a:chExt cx="2025526" cy="1342193"/>
          </a:xfrm>
        </p:grpSpPr>
        <p:sp>
          <p:nvSpPr>
            <p:cNvPr id="16" name="ZoneTexte 15"/>
            <p:cNvSpPr txBox="1"/>
            <p:nvPr/>
          </p:nvSpPr>
          <p:spPr>
            <a:xfrm>
              <a:off x="2947491" y="3844332"/>
              <a:ext cx="2025526" cy="623248"/>
            </a:xfrm>
            <a:prstGeom prst="rect">
              <a:avLst/>
            </a:prstGeom>
            <a:noFill/>
          </p:spPr>
          <p:txBody>
            <a:bodyPr wrap="square" rtlCol="0">
              <a:spAutoFit/>
            </a:bodyPr>
            <a:lstStyle/>
            <a:p>
              <a:pPr algn="ctr"/>
              <a:r>
                <a:rPr lang="fr-FR" sz="1050" dirty="0">
                  <a:solidFill>
                    <a:srgbClr val="FFC107"/>
                  </a:solidFill>
                </a:rPr>
                <a:t>1957</a:t>
              </a:r>
              <a:endParaRPr lang="fr-FR" sz="1050" dirty="0" smtClean="0">
                <a:solidFill>
                  <a:schemeClr val="bg1"/>
                </a:solidFill>
              </a:endParaRPr>
            </a:p>
            <a:p>
              <a:pPr algn="ctr"/>
              <a:r>
                <a:rPr lang="fr-FR" sz="1400" dirty="0" err="1" smtClean="0">
                  <a:solidFill>
                    <a:schemeClr val="bg1"/>
                  </a:solidFill>
                </a:rPr>
                <a:t>Laïka</a:t>
              </a:r>
              <a:endParaRPr lang="fr-FR" sz="1400" dirty="0" smtClean="0">
                <a:solidFill>
                  <a:schemeClr val="bg1"/>
                </a:solidFill>
              </a:endParaRPr>
            </a:p>
            <a:p>
              <a:pPr algn="ctr"/>
              <a:r>
                <a:rPr lang="fr-FR" sz="900" dirty="0" smtClean="0">
                  <a:solidFill>
                    <a:schemeClr val="bg1"/>
                  </a:solidFill>
                </a:rPr>
                <a:t>Premier chien dans l’Espace</a:t>
              </a:r>
              <a:endParaRPr lang="fr-FR" sz="900" dirty="0">
                <a:solidFill>
                  <a:schemeClr val="bg1"/>
                </a:solidFill>
              </a:endParaRPr>
            </a:p>
          </p:txBody>
        </p:sp>
        <p:pic>
          <p:nvPicPr>
            <p:cNvPr id="31" name="Imag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5468" y="4449783"/>
              <a:ext cx="734001" cy="736742"/>
            </a:xfrm>
            <a:prstGeom prst="rect">
              <a:avLst/>
            </a:prstGeom>
          </p:spPr>
        </p:pic>
      </p:grpSp>
      <p:grpSp>
        <p:nvGrpSpPr>
          <p:cNvPr id="43" name="Groupe 42"/>
          <p:cNvGrpSpPr/>
          <p:nvPr/>
        </p:nvGrpSpPr>
        <p:grpSpPr>
          <a:xfrm>
            <a:off x="9519417" y="4072914"/>
            <a:ext cx="2744344" cy="1652154"/>
            <a:chOff x="9760773" y="3975299"/>
            <a:chExt cx="2744344" cy="1652154"/>
          </a:xfrm>
        </p:grpSpPr>
        <p:sp>
          <p:nvSpPr>
            <p:cNvPr id="28" name="ZoneTexte 27"/>
            <p:cNvSpPr txBox="1"/>
            <p:nvPr/>
          </p:nvSpPr>
          <p:spPr>
            <a:xfrm>
              <a:off x="9760773" y="3975299"/>
              <a:ext cx="2744344" cy="623248"/>
            </a:xfrm>
            <a:prstGeom prst="rect">
              <a:avLst/>
            </a:prstGeom>
            <a:noFill/>
          </p:spPr>
          <p:txBody>
            <a:bodyPr wrap="square" rtlCol="0">
              <a:spAutoFit/>
            </a:bodyPr>
            <a:lstStyle/>
            <a:p>
              <a:pPr algn="ctr"/>
              <a:r>
                <a:rPr lang="fr-FR" sz="1050" dirty="0" smtClean="0">
                  <a:solidFill>
                    <a:srgbClr val="FFC107"/>
                  </a:solidFill>
                </a:rPr>
                <a:t>2020</a:t>
              </a:r>
              <a:endParaRPr lang="fr-FR" sz="1050" dirty="0" smtClean="0">
                <a:solidFill>
                  <a:schemeClr val="bg1"/>
                </a:solidFill>
              </a:endParaRPr>
            </a:p>
            <a:p>
              <a:pPr algn="ctr"/>
              <a:r>
                <a:rPr lang="fr-FR" sz="1400" dirty="0" smtClean="0">
                  <a:solidFill>
                    <a:schemeClr val="bg1"/>
                  </a:solidFill>
                </a:rPr>
                <a:t>Solar Orbiter</a:t>
              </a:r>
            </a:p>
            <a:p>
              <a:pPr algn="ctr"/>
              <a:r>
                <a:rPr lang="fr-FR" sz="900" dirty="0" smtClean="0">
                  <a:solidFill>
                    <a:schemeClr val="bg1"/>
                  </a:solidFill>
                </a:rPr>
                <a:t>Première proche image du Soleil</a:t>
              </a:r>
              <a:endParaRPr lang="fr-FR" sz="900" dirty="0">
                <a:solidFill>
                  <a:schemeClr val="bg1"/>
                </a:solidFill>
              </a:endParaRPr>
            </a:p>
          </p:txBody>
        </p:sp>
        <p:pic>
          <p:nvPicPr>
            <p:cNvPr id="32" name="Imag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37610" y="4598547"/>
              <a:ext cx="1035377" cy="1028906"/>
            </a:xfrm>
            <a:prstGeom prst="rect">
              <a:avLst/>
            </a:prstGeom>
          </p:spPr>
        </p:pic>
      </p:grpSp>
      <p:grpSp>
        <p:nvGrpSpPr>
          <p:cNvPr id="18" name="Groupe 17"/>
          <p:cNvGrpSpPr/>
          <p:nvPr/>
        </p:nvGrpSpPr>
        <p:grpSpPr>
          <a:xfrm>
            <a:off x="3134325" y="1604144"/>
            <a:ext cx="1727840" cy="1274469"/>
            <a:chOff x="3134325" y="1604144"/>
            <a:chExt cx="1727840" cy="1274469"/>
          </a:xfrm>
        </p:grpSpPr>
        <p:sp>
          <p:nvSpPr>
            <p:cNvPr id="15" name="ZoneTexte 14"/>
            <p:cNvSpPr txBox="1"/>
            <p:nvPr/>
          </p:nvSpPr>
          <p:spPr>
            <a:xfrm>
              <a:off x="3134325" y="2255365"/>
              <a:ext cx="1727840" cy="623248"/>
            </a:xfrm>
            <a:prstGeom prst="rect">
              <a:avLst/>
            </a:prstGeom>
            <a:noFill/>
          </p:spPr>
          <p:txBody>
            <a:bodyPr wrap="square" rtlCol="0">
              <a:spAutoFit/>
            </a:bodyPr>
            <a:lstStyle/>
            <a:p>
              <a:pPr algn="ctr"/>
              <a:r>
                <a:rPr lang="fr-FR" sz="1050" dirty="0" smtClean="0">
                  <a:solidFill>
                    <a:srgbClr val="FFC107"/>
                  </a:solidFill>
                </a:rPr>
                <a:t>1957</a:t>
              </a:r>
              <a:endParaRPr lang="fr-FR" sz="1400" dirty="0" smtClean="0">
                <a:solidFill>
                  <a:schemeClr val="bg1"/>
                </a:solidFill>
              </a:endParaRPr>
            </a:p>
            <a:p>
              <a:pPr algn="ctr"/>
              <a:r>
                <a:rPr lang="fr-FR" sz="1400" dirty="0" smtClean="0">
                  <a:solidFill>
                    <a:schemeClr val="bg1"/>
                  </a:solidFill>
                </a:rPr>
                <a:t>Spoutnik</a:t>
              </a:r>
            </a:p>
            <a:p>
              <a:pPr algn="ctr"/>
              <a:r>
                <a:rPr lang="fr-FR" sz="900" dirty="0" smtClean="0">
                  <a:solidFill>
                    <a:schemeClr val="bg1"/>
                  </a:solidFill>
                </a:rPr>
                <a:t>Premier satellite</a:t>
              </a:r>
              <a:endParaRPr lang="fr-FR" sz="900" dirty="0">
                <a:solidFill>
                  <a:schemeClr val="bg1"/>
                </a:solidFill>
              </a:endParaRPr>
            </a:p>
          </p:txBody>
        </p:sp>
        <p:pic>
          <p:nvPicPr>
            <p:cNvPr id="33" name="Imag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5778" y="1604144"/>
              <a:ext cx="784933" cy="642870"/>
            </a:xfrm>
            <a:prstGeom prst="rect">
              <a:avLst/>
            </a:prstGeom>
          </p:spPr>
        </p:pic>
      </p:grpSp>
      <p:grpSp>
        <p:nvGrpSpPr>
          <p:cNvPr id="41" name="Groupe 40"/>
          <p:cNvGrpSpPr/>
          <p:nvPr/>
        </p:nvGrpSpPr>
        <p:grpSpPr>
          <a:xfrm>
            <a:off x="4323299" y="3810397"/>
            <a:ext cx="2744344" cy="1824677"/>
            <a:chOff x="4323299" y="3810397"/>
            <a:chExt cx="2744344" cy="1824677"/>
          </a:xfrm>
        </p:grpSpPr>
        <p:sp>
          <p:nvSpPr>
            <p:cNvPr id="20" name="ZoneTexte 19"/>
            <p:cNvSpPr txBox="1"/>
            <p:nvPr/>
          </p:nvSpPr>
          <p:spPr>
            <a:xfrm>
              <a:off x="4323299" y="3810397"/>
              <a:ext cx="2744344" cy="623248"/>
            </a:xfrm>
            <a:prstGeom prst="rect">
              <a:avLst/>
            </a:prstGeom>
            <a:noFill/>
          </p:spPr>
          <p:txBody>
            <a:bodyPr wrap="square" rtlCol="0">
              <a:spAutoFit/>
            </a:bodyPr>
            <a:lstStyle/>
            <a:p>
              <a:pPr algn="ctr"/>
              <a:r>
                <a:rPr lang="fr-FR" sz="1050" dirty="0" smtClean="0">
                  <a:solidFill>
                    <a:srgbClr val="FFC107"/>
                  </a:solidFill>
                </a:rPr>
                <a:t>1963</a:t>
              </a:r>
              <a:endParaRPr lang="fr-FR" sz="1050" dirty="0" smtClean="0">
                <a:solidFill>
                  <a:schemeClr val="bg1"/>
                </a:solidFill>
              </a:endParaRPr>
            </a:p>
            <a:p>
              <a:pPr algn="ctr"/>
              <a:r>
                <a:rPr lang="fr-FR" sz="1400" dirty="0" smtClean="0">
                  <a:solidFill>
                    <a:schemeClr val="bg1"/>
                  </a:solidFill>
                </a:rPr>
                <a:t>Valentina </a:t>
              </a:r>
              <a:r>
                <a:rPr lang="fr-FR" sz="1400" dirty="0" err="1" smtClean="0">
                  <a:solidFill>
                    <a:schemeClr val="bg1"/>
                  </a:solidFill>
                </a:rPr>
                <a:t>Tereshkova</a:t>
              </a:r>
              <a:endParaRPr lang="fr-FR" sz="1400" dirty="0" smtClean="0">
                <a:solidFill>
                  <a:schemeClr val="bg1"/>
                </a:solidFill>
              </a:endParaRPr>
            </a:p>
            <a:p>
              <a:pPr algn="ctr"/>
              <a:r>
                <a:rPr lang="fr-FR" sz="900" dirty="0" smtClean="0">
                  <a:solidFill>
                    <a:schemeClr val="bg1"/>
                  </a:solidFill>
                </a:rPr>
                <a:t>Première femme dans l’Espace</a:t>
              </a:r>
              <a:endParaRPr lang="fr-FR" sz="900" dirty="0">
                <a:solidFill>
                  <a:schemeClr val="bg1"/>
                </a:solidFill>
              </a:endParaRPr>
            </a:p>
          </p:txBody>
        </p:sp>
        <p:pic>
          <p:nvPicPr>
            <p:cNvPr id="34" name="Imag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74878" y="4433645"/>
              <a:ext cx="800953" cy="1201429"/>
            </a:xfrm>
            <a:prstGeom prst="rect">
              <a:avLst/>
            </a:prstGeom>
          </p:spPr>
        </p:pic>
      </p:grpSp>
      <p:grpSp>
        <p:nvGrpSpPr>
          <p:cNvPr id="39" name="Groupe 38"/>
          <p:cNvGrpSpPr/>
          <p:nvPr/>
        </p:nvGrpSpPr>
        <p:grpSpPr>
          <a:xfrm>
            <a:off x="499800" y="3844332"/>
            <a:ext cx="2143339" cy="1441719"/>
            <a:chOff x="499800" y="3844332"/>
            <a:chExt cx="2143339" cy="1441719"/>
          </a:xfrm>
        </p:grpSpPr>
        <p:sp>
          <p:nvSpPr>
            <p:cNvPr id="13" name="ZoneTexte 12"/>
            <p:cNvSpPr txBox="1"/>
            <p:nvPr/>
          </p:nvSpPr>
          <p:spPr>
            <a:xfrm>
              <a:off x="499800" y="3844332"/>
              <a:ext cx="2143339" cy="623248"/>
            </a:xfrm>
            <a:prstGeom prst="rect">
              <a:avLst/>
            </a:prstGeom>
            <a:noFill/>
          </p:spPr>
          <p:txBody>
            <a:bodyPr wrap="square" rtlCol="0">
              <a:spAutoFit/>
            </a:bodyPr>
            <a:lstStyle/>
            <a:p>
              <a:pPr algn="ctr"/>
              <a:r>
                <a:rPr lang="fr-FR" sz="1050" dirty="0" smtClean="0">
                  <a:solidFill>
                    <a:srgbClr val="FFC107"/>
                  </a:solidFill>
                </a:rPr>
                <a:t>~1700</a:t>
              </a:r>
            </a:p>
            <a:p>
              <a:pPr algn="ctr"/>
              <a:r>
                <a:rPr lang="fr-FR" sz="1400" dirty="0" smtClean="0">
                  <a:solidFill>
                    <a:schemeClr val="bg1"/>
                  </a:solidFill>
                </a:rPr>
                <a:t>Newton</a:t>
              </a:r>
            </a:p>
            <a:p>
              <a:pPr algn="ctr"/>
              <a:r>
                <a:rPr lang="fr-FR" sz="900" dirty="0" smtClean="0">
                  <a:solidFill>
                    <a:schemeClr val="bg1"/>
                  </a:solidFill>
                </a:rPr>
                <a:t>Mécanique des corps célestes</a:t>
              </a:r>
              <a:endParaRPr lang="fr-FR" sz="900" dirty="0">
                <a:solidFill>
                  <a:schemeClr val="bg1"/>
                </a:solidFill>
              </a:endParaRPr>
            </a:p>
          </p:txBody>
        </p:sp>
        <p:pic>
          <p:nvPicPr>
            <p:cNvPr id="35" name="Imag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81249" y="4456251"/>
              <a:ext cx="604166" cy="829800"/>
            </a:xfrm>
            <a:prstGeom prst="rect">
              <a:avLst/>
            </a:prstGeom>
          </p:spPr>
        </p:pic>
      </p:grpSp>
      <p:grpSp>
        <p:nvGrpSpPr>
          <p:cNvPr id="19" name="Groupe 18"/>
          <p:cNvGrpSpPr/>
          <p:nvPr/>
        </p:nvGrpSpPr>
        <p:grpSpPr>
          <a:xfrm>
            <a:off x="646121" y="1174687"/>
            <a:ext cx="1727840" cy="1702895"/>
            <a:chOff x="646121" y="1174687"/>
            <a:chExt cx="1727840" cy="1702895"/>
          </a:xfrm>
        </p:grpSpPr>
        <p:sp>
          <p:nvSpPr>
            <p:cNvPr id="11" name="ZoneTexte 10"/>
            <p:cNvSpPr txBox="1"/>
            <p:nvPr/>
          </p:nvSpPr>
          <p:spPr>
            <a:xfrm>
              <a:off x="646121" y="2254334"/>
              <a:ext cx="1727840" cy="623248"/>
            </a:xfrm>
            <a:prstGeom prst="rect">
              <a:avLst/>
            </a:prstGeom>
            <a:noFill/>
          </p:spPr>
          <p:txBody>
            <a:bodyPr wrap="square" rtlCol="0">
              <a:spAutoFit/>
            </a:bodyPr>
            <a:lstStyle/>
            <a:p>
              <a:pPr algn="ctr"/>
              <a:r>
                <a:rPr lang="fr-FR" sz="1050" dirty="0" smtClean="0">
                  <a:solidFill>
                    <a:srgbClr val="FFC107"/>
                  </a:solidFill>
                </a:rPr>
                <a:t>~</a:t>
              </a:r>
              <a:r>
                <a:rPr lang="fr-FR" sz="1050" dirty="0">
                  <a:solidFill>
                    <a:srgbClr val="FFC107"/>
                  </a:solidFill>
                </a:rPr>
                <a:t>1600</a:t>
              </a:r>
            </a:p>
            <a:p>
              <a:pPr algn="ctr"/>
              <a:r>
                <a:rPr lang="fr-FR" sz="1400" dirty="0" smtClean="0">
                  <a:solidFill>
                    <a:schemeClr val="bg1"/>
                  </a:solidFill>
                </a:rPr>
                <a:t>Galilée</a:t>
              </a:r>
            </a:p>
            <a:p>
              <a:pPr algn="ctr"/>
              <a:r>
                <a:rPr lang="fr-FR" sz="900" dirty="0" smtClean="0">
                  <a:solidFill>
                    <a:schemeClr val="bg1"/>
                  </a:solidFill>
                </a:rPr>
                <a:t>Lunette astronomique</a:t>
              </a:r>
              <a:endParaRPr lang="fr-FR" sz="900" dirty="0">
                <a:solidFill>
                  <a:schemeClr val="bg1"/>
                </a:solidFill>
              </a:endParaRPr>
            </a:p>
          </p:txBody>
        </p:sp>
        <p:pic>
          <p:nvPicPr>
            <p:cNvPr id="36" name="Imag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9601" y="1174687"/>
              <a:ext cx="840880" cy="1068254"/>
            </a:xfrm>
            <a:prstGeom prst="rect">
              <a:avLst/>
            </a:prstGeom>
          </p:spPr>
        </p:pic>
      </p:grpSp>
      <p:grpSp>
        <p:nvGrpSpPr>
          <p:cNvPr id="45" name="Groupe 44"/>
          <p:cNvGrpSpPr/>
          <p:nvPr/>
        </p:nvGrpSpPr>
        <p:grpSpPr>
          <a:xfrm>
            <a:off x="4299984" y="1060108"/>
            <a:ext cx="2744344" cy="1781626"/>
            <a:chOff x="5595131" y="1128243"/>
            <a:chExt cx="2744344" cy="1781626"/>
          </a:xfrm>
        </p:grpSpPr>
        <p:sp>
          <p:nvSpPr>
            <p:cNvPr id="22" name="ZoneTexte 21"/>
            <p:cNvSpPr txBox="1"/>
            <p:nvPr/>
          </p:nvSpPr>
          <p:spPr>
            <a:xfrm>
              <a:off x="5595131" y="2286621"/>
              <a:ext cx="2744344" cy="623248"/>
            </a:xfrm>
            <a:prstGeom prst="rect">
              <a:avLst/>
            </a:prstGeom>
            <a:noFill/>
          </p:spPr>
          <p:txBody>
            <a:bodyPr wrap="square" rtlCol="0">
              <a:spAutoFit/>
            </a:bodyPr>
            <a:lstStyle/>
            <a:p>
              <a:pPr algn="ctr"/>
              <a:r>
                <a:rPr lang="fr-FR" sz="1050" dirty="0" smtClean="0">
                  <a:solidFill>
                    <a:srgbClr val="FFC107"/>
                  </a:solidFill>
                </a:rPr>
                <a:t>1969</a:t>
              </a:r>
              <a:endParaRPr lang="fr-FR" sz="1050" dirty="0" smtClean="0">
                <a:solidFill>
                  <a:schemeClr val="bg1"/>
                </a:solidFill>
              </a:endParaRPr>
            </a:p>
            <a:p>
              <a:pPr algn="ctr"/>
              <a:r>
                <a:rPr lang="fr-FR" sz="1400" dirty="0" smtClean="0">
                  <a:solidFill>
                    <a:schemeClr val="bg1"/>
                  </a:solidFill>
                </a:rPr>
                <a:t>Apollo 11</a:t>
              </a:r>
            </a:p>
            <a:p>
              <a:pPr algn="ctr"/>
              <a:r>
                <a:rPr lang="fr-FR" sz="900" dirty="0" smtClean="0">
                  <a:solidFill>
                    <a:schemeClr val="bg1"/>
                  </a:solidFill>
                </a:rPr>
                <a:t>Premier pas sur la Lune</a:t>
              </a:r>
              <a:endParaRPr lang="fr-FR" sz="900" dirty="0">
                <a:solidFill>
                  <a:schemeClr val="bg1"/>
                </a:solidFill>
              </a:endParaRPr>
            </a:p>
          </p:txBody>
        </p:sp>
        <p:pic>
          <p:nvPicPr>
            <p:cNvPr id="37" name="Image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7106" y="1128243"/>
              <a:ext cx="1160393" cy="1160393"/>
            </a:xfrm>
            <a:prstGeom prst="rect">
              <a:avLst/>
            </a:prstGeom>
          </p:spPr>
        </p:pic>
      </p:grpSp>
      <p:grpSp>
        <p:nvGrpSpPr>
          <p:cNvPr id="44" name="Groupe 43"/>
          <p:cNvGrpSpPr/>
          <p:nvPr/>
        </p:nvGrpSpPr>
        <p:grpSpPr>
          <a:xfrm>
            <a:off x="7688906" y="1292660"/>
            <a:ext cx="2744344" cy="1496033"/>
            <a:chOff x="7688906" y="1292660"/>
            <a:chExt cx="2744344" cy="1496033"/>
          </a:xfrm>
        </p:grpSpPr>
        <p:sp>
          <p:nvSpPr>
            <p:cNvPr id="26" name="ZoneTexte 25"/>
            <p:cNvSpPr txBox="1"/>
            <p:nvPr/>
          </p:nvSpPr>
          <p:spPr>
            <a:xfrm>
              <a:off x="7688906" y="2165445"/>
              <a:ext cx="2744344" cy="623248"/>
            </a:xfrm>
            <a:prstGeom prst="rect">
              <a:avLst/>
            </a:prstGeom>
            <a:noFill/>
          </p:spPr>
          <p:txBody>
            <a:bodyPr wrap="square" rtlCol="0">
              <a:spAutoFit/>
            </a:bodyPr>
            <a:lstStyle/>
            <a:p>
              <a:pPr algn="ctr"/>
              <a:r>
                <a:rPr lang="fr-FR" sz="1050" dirty="0" smtClean="0">
                  <a:solidFill>
                    <a:srgbClr val="FFC107"/>
                  </a:solidFill>
                </a:rPr>
                <a:t>1998</a:t>
              </a:r>
              <a:endParaRPr lang="fr-FR" sz="1050" dirty="0" smtClean="0">
                <a:solidFill>
                  <a:schemeClr val="bg1"/>
                </a:solidFill>
              </a:endParaRPr>
            </a:p>
            <a:p>
              <a:pPr algn="ctr"/>
              <a:r>
                <a:rPr lang="fr-FR" sz="1400" dirty="0" smtClean="0">
                  <a:solidFill>
                    <a:schemeClr val="bg1"/>
                  </a:solidFill>
                </a:rPr>
                <a:t>ISS</a:t>
              </a:r>
            </a:p>
            <a:p>
              <a:pPr algn="ctr"/>
              <a:r>
                <a:rPr lang="fr-FR" sz="900" dirty="0" smtClean="0">
                  <a:solidFill>
                    <a:schemeClr val="bg1"/>
                  </a:solidFill>
                </a:rPr>
                <a:t>Début de la station spatiale internationale</a:t>
              </a:r>
              <a:endParaRPr lang="fr-FR" sz="900" dirty="0">
                <a:solidFill>
                  <a:schemeClr val="bg1"/>
                </a:solidFill>
              </a:endParaRPr>
            </a:p>
          </p:txBody>
        </p:sp>
        <p:pic>
          <p:nvPicPr>
            <p:cNvPr id="38" name="Image 3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52981" y="1292660"/>
              <a:ext cx="2002034" cy="796403"/>
            </a:xfrm>
            <a:prstGeom prst="rect">
              <a:avLst/>
            </a:prstGeom>
          </p:spPr>
        </p:pic>
      </p:grpSp>
      <p:cxnSp>
        <p:nvCxnSpPr>
          <p:cNvPr id="47" name="Connecteur droit 46"/>
          <p:cNvCxnSpPr>
            <a:stCxn id="11" idx="2"/>
          </p:cNvCxnSpPr>
          <p:nvPr/>
        </p:nvCxnSpPr>
        <p:spPr>
          <a:xfrm flipH="1">
            <a:off x="1269386" y="2877582"/>
            <a:ext cx="240655" cy="175748"/>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a:endCxn id="13" idx="0"/>
          </p:cNvCxnSpPr>
          <p:nvPr/>
        </p:nvCxnSpPr>
        <p:spPr>
          <a:xfrm flipH="1">
            <a:off x="1571470" y="3686256"/>
            <a:ext cx="11862" cy="158076"/>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a:stCxn id="15" idx="2"/>
          </p:cNvCxnSpPr>
          <p:nvPr/>
        </p:nvCxnSpPr>
        <p:spPr>
          <a:xfrm>
            <a:off x="3998245" y="2878613"/>
            <a:ext cx="236354" cy="167940"/>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a:endCxn id="16" idx="0"/>
          </p:cNvCxnSpPr>
          <p:nvPr/>
        </p:nvCxnSpPr>
        <p:spPr>
          <a:xfrm flipH="1">
            <a:off x="3960254" y="3679099"/>
            <a:ext cx="312965" cy="165233"/>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a:stCxn id="22" idx="2"/>
          </p:cNvCxnSpPr>
          <p:nvPr/>
        </p:nvCxnSpPr>
        <p:spPr>
          <a:xfrm flipH="1">
            <a:off x="5595131" y="2841734"/>
            <a:ext cx="77025" cy="203284"/>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a:endCxn id="20" idx="0"/>
          </p:cNvCxnSpPr>
          <p:nvPr/>
        </p:nvCxnSpPr>
        <p:spPr>
          <a:xfrm>
            <a:off x="5296008" y="3686256"/>
            <a:ext cx="399463" cy="124141"/>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a:stCxn id="26" idx="2"/>
          </p:cNvCxnSpPr>
          <p:nvPr/>
        </p:nvCxnSpPr>
        <p:spPr>
          <a:xfrm flipH="1">
            <a:off x="8649337" y="2788693"/>
            <a:ext cx="411741" cy="239420"/>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a:endCxn id="24" idx="0"/>
          </p:cNvCxnSpPr>
          <p:nvPr/>
        </p:nvCxnSpPr>
        <p:spPr>
          <a:xfrm flipH="1">
            <a:off x="8052981" y="3697328"/>
            <a:ext cx="155357" cy="410541"/>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a:endCxn id="28" idx="0"/>
          </p:cNvCxnSpPr>
          <p:nvPr/>
        </p:nvCxnSpPr>
        <p:spPr>
          <a:xfrm flipH="1">
            <a:off x="10891589" y="3733911"/>
            <a:ext cx="44709" cy="339003"/>
          </a:xfrm>
          <a:prstGeom prst="line">
            <a:avLst/>
          </a:prstGeom>
          <a:ln>
            <a:solidFill>
              <a:srgbClr val="FFC107"/>
            </a:solidFill>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3642996" y="2081654"/>
            <a:ext cx="747435"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Roscosmos</a:t>
            </a:r>
            <a:endParaRPr lang="fr-FR" sz="600" dirty="0">
              <a:solidFill>
                <a:schemeClr val="bg1"/>
              </a:solidFill>
            </a:endParaRPr>
          </a:p>
        </p:txBody>
      </p:sp>
      <p:sp>
        <p:nvSpPr>
          <p:cNvPr id="82" name="ZoneTexte 81"/>
          <p:cNvSpPr txBox="1"/>
          <p:nvPr/>
        </p:nvSpPr>
        <p:spPr>
          <a:xfrm>
            <a:off x="5419464" y="5458094"/>
            <a:ext cx="656367" cy="184666"/>
          </a:xfrm>
          <a:prstGeom prst="rect">
            <a:avLst/>
          </a:prstGeom>
          <a:noFill/>
        </p:spPr>
        <p:txBody>
          <a:bodyPr wrap="square" rtlCol="0">
            <a:spAutoFit/>
          </a:bodyPr>
          <a:lstStyle/>
          <a:p>
            <a:pPr algn="r"/>
            <a:r>
              <a:rPr lang="fr-FR" sz="600" dirty="0" smtClean="0">
                <a:solidFill>
                  <a:schemeClr val="bg1"/>
                </a:solidFill>
              </a:rPr>
              <a:t>©</a:t>
            </a:r>
            <a:r>
              <a:rPr lang="fr-FR" sz="600" dirty="0" err="1" smtClean="0">
                <a:solidFill>
                  <a:schemeClr val="bg1"/>
                </a:solidFill>
              </a:rPr>
              <a:t>njr</a:t>
            </a:r>
            <a:endParaRPr lang="fr-FR" sz="600" dirty="0">
              <a:solidFill>
                <a:schemeClr val="bg1"/>
              </a:solidFill>
            </a:endParaRPr>
          </a:p>
        </p:txBody>
      </p:sp>
      <p:sp>
        <p:nvSpPr>
          <p:cNvPr id="83" name="ZoneTexte 82"/>
          <p:cNvSpPr txBox="1"/>
          <p:nvPr/>
        </p:nvSpPr>
        <p:spPr>
          <a:xfrm>
            <a:off x="5595131" y="2034737"/>
            <a:ext cx="656367" cy="184666"/>
          </a:xfrm>
          <a:prstGeom prst="rect">
            <a:avLst/>
          </a:prstGeom>
          <a:noFill/>
        </p:spPr>
        <p:txBody>
          <a:bodyPr wrap="square" rtlCol="0">
            <a:spAutoFit/>
          </a:bodyPr>
          <a:lstStyle/>
          <a:p>
            <a:pPr algn="r"/>
            <a:r>
              <a:rPr lang="fr-FR" sz="600" dirty="0" smtClean="0">
                <a:solidFill>
                  <a:schemeClr val="bg1"/>
                </a:solidFill>
              </a:rPr>
              <a:t>©NASA</a:t>
            </a:r>
            <a:endParaRPr lang="fr-FR" sz="600" dirty="0">
              <a:solidFill>
                <a:schemeClr val="bg1"/>
              </a:solidFill>
            </a:endParaRPr>
          </a:p>
        </p:txBody>
      </p:sp>
      <p:sp>
        <p:nvSpPr>
          <p:cNvPr id="84" name="ZoneTexte 83"/>
          <p:cNvSpPr txBox="1"/>
          <p:nvPr/>
        </p:nvSpPr>
        <p:spPr>
          <a:xfrm>
            <a:off x="10777602" y="553224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sp>
        <p:nvSpPr>
          <p:cNvPr id="63" name="ZoneTexte 62"/>
          <p:cNvSpPr txBox="1"/>
          <p:nvPr/>
        </p:nvSpPr>
        <p:spPr>
          <a:xfrm>
            <a:off x="8121873" y="5532244"/>
            <a:ext cx="656367" cy="184666"/>
          </a:xfrm>
          <a:prstGeom prst="rect">
            <a:avLst/>
          </a:prstGeom>
          <a:noFill/>
        </p:spPr>
        <p:txBody>
          <a:bodyPr wrap="square" rtlCol="0">
            <a:spAutoFit/>
          </a:bodyPr>
          <a:lstStyle/>
          <a:p>
            <a:pPr algn="r"/>
            <a:r>
              <a:rPr lang="fr-FR" sz="600" dirty="0" smtClean="0">
                <a:solidFill>
                  <a:schemeClr val="bg1"/>
                </a:solidFill>
              </a:rPr>
              <a:t>©ESA</a:t>
            </a:r>
            <a:endParaRPr lang="fr-FR" sz="600" dirty="0">
              <a:solidFill>
                <a:schemeClr val="bg1"/>
              </a:solidFill>
            </a:endParaRPr>
          </a:p>
        </p:txBody>
      </p:sp>
    </p:spTree>
    <p:extLst>
      <p:ext uri="{BB962C8B-B14F-4D97-AF65-F5344CB8AC3E}">
        <p14:creationId xmlns:p14="http://schemas.microsoft.com/office/powerpoint/2010/main" val="149704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877C2003-2E6E-4ABC-B270-3E95A87ADF8A}" type="slidenum">
              <a:rPr lang="en-GB" smtClean="0"/>
              <a:pPr/>
              <a:t>43</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1" name="ZoneTexte 10"/>
          <p:cNvSpPr txBox="1"/>
          <p:nvPr/>
        </p:nvSpPr>
        <p:spPr>
          <a:xfrm>
            <a:off x="4013200" y="850406"/>
            <a:ext cx="4056999" cy="400110"/>
          </a:xfrm>
          <a:prstGeom prst="rect">
            <a:avLst/>
          </a:prstGeom>
          <a:noFill/>
        </p:spPr>
        <p:txBody>
          <a:bodyPr wrap="square" rtlCol="0">
            <a:spAutoFit/>
          </a:bodyPr>
          <a:lstStyle/>
          <a:p>
            <a:pPr algn="ctr"/>
            <a:r>
              <a:rPr lang="fr-FR" sz="2000" dirty="0" smtClean="0">
                <a:solidFill>
                  <a:schemeClr val="bg1"/>
                </a:solidFill>
              </a:rPr>
              <a:t>Pour en découvrir plus…</a:t>
            </a:r>
            <a:endParaRPr lang="fr-FR" sz="2000" dirty="0">
              <a:solidFill>
                <a:schemeClr val="bg1"/>
              </a:solidFill>
            </a:endParaRPr>
          </a:p>
        </p:txBody>
      </p:sp>
      <p:sp>
        <p:nvSpPr>
          <p:cNvPr id="12" name="ZoneTexte 11"/>
          <p:cNvSpPr txBox="1"/>
          <p:nvPr/>
        </p:nvSpPr>
        <p:spPr>
          <a:xfrm>
            <a:off x="1364507" y="2448063"/>
            <a:ext cx="3780844" cy="400110"/>
          </a:xfrm>
          <a:prstGeom prst="rect">
            <a:avLst/>
          </a:prstGeom>
          <a:noFill/>
        </p:spPr>
        <p:txBody>
          <a:bodyPr wrap="square" rtlCol="0">
            <a:spAutoFit/>
          </a:bodyPr>
          <a:lstStyle/>
          <a:p>
            <a:pPr algn="ctr"/>
            <a:r>
              <a:rPr lang="fr-FR" sz="2000" dirty="0" smtClean="0">
                <a:solidFill>
                  <a:schemeClr val="bg1"/>
                </a:solidFill>
              </a:rPr>
              <a:t>Coloriages véhicules spatiaux</a:t>
            </a:r>
            <a:endParaRPr lang="fr-FR" sz="2000" dirty="0">
              <a:solidFill>
                <a:schemeClr val="bg1"/>
              </a:solidFill>
            </a:endParaRPr>
          </a:p>
        </p:txBody>
      </p:sp>
      <p:grpSp>
        <p:nvGrpSpPr>
          <p:cNvPr id="29" name="Groupe 28"/>
          <p:cNvGrpSpPr/>
          <p:nvPr/>
        </p:nvGrpSpPr>
        <p:grpSpPr>
          <a:xfrm>
            <a:off x="7852150" y="4735148"/>
            <a:ext cx="3816000" cy="648000"/>
            <a:chOff x="8439979" y="4680719"/>
            <a:chExt cx="3816000" cy="648000"/>
          </a:xfrm>
        </p:grpSpPr>
        <p:pic>
          <p:nvPicPr>
            <p:cNvPr id="15" name="Image 14">
              <a:hlinkClick r:id="rId3"/>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8439979" y="4680719"/>
              <a:ext cx="648000" cy="648000"/>
            </a:xfrm>
            <a:prstGeom prst="rect">
              <a:avLst/>
            </a:prstGeom>
          </p:spPr>
        </p:pic>
        <p:sp>
          <p:nvSpPr>
            <p:cNvPr id="20" name="ZoneTexte 19"/>
            <p:cNvSpPr txBox="1"/>
            <p:nvPr/>
          </p:nvSpPr>
          <p:spPr>
            <a:xfrm>
              <a:off x="9087979" y="4820053"/>
              <a:ext cx="3168000" cy="369332"/>
            </a:xfrm>
            <a:prstGeom prst="rect">
              <a:avLst/>
            </a:prstGeom>
            <a:noFill/>
          </p:spPr>
          <p:txBody>
            <a:bodyPr wrap="square" rtlCol="0">
              <a:spAutoFit/>
            </a:bodyPr>
            <a:lstStyle/>
            <a:p>
              <a:r>
                <a:rPr lang="fr-FR" dirty="0" smtClean="0">
                  <a:solidFill>
                    <a:schemeClr val="bg1"/>
                  </a:solidFill>
                </a:rPr>
                <a:t>@Airbus Defence and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8" name="Groupe 27"/>
          <p:cNvGrpSpPr/>
          <p:nvPr/>
        </p:nvGrpSpPr>
        <p:grpSpPr>
          <a:xfrm>
            <a:off x="7852150" y="3927104"/>
            <a:ext cx="3816000" cy="647550"/>
            <a:chOff x="8439979" y="3872675"/>
            <a:chExt cx="3816000" cy="647550"/>
          </a:xfrm>
        </p:grpSpPr>
        <p:pic>
          <p:nvPicPr>
            <p:cNvPr id="3" name="Image 2">
              <a:hlinkClick r:id="rId5"/>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8439979" y="3872675"/>
              <a:ext cx="648000" cy="647550"/>
            </a:xfrm>
            <a:prstGeom prst="rect">
              <a:avLst/>
            </a:prstGeom>
          </p:spPr>
        </p:pic>
        <p:sp>
          <p:nvSpPr>
            <p:cNvPr id="21" name="ZoneTexte 20"/>
            <p:cNvSpPr txBox="1"/>
            <p:nvPr/>
          </p:nvSpPr>
          <p:spPr>
            <a:xfrm>
              <a:off x="9087979" y="4011561"/>
              <a:ext cx="3168000" cy="369332"/>
            </a:xfrm>
            <a:prstGeom prst="rect">
              <a:avLst/>
            </a:prstGeom>
            <a:noFill/>
          </p:spPr>
          <p:txBody>
            <a:bodyPr wrap="square" rtlCol="0">
              <a:spAutoFit/>
            </a:bodyPr>
            <a:lstStyle/>
            <a:p>
              <a:r>
                <a:rPr lang="fr-FR" dirty="0" smtClean="0">
                  <a:solidFill>
                    <a:schemeClr val="bg1"/>
                  </a:solidFill>
                </a:rPr>
                <a:t>@</a:t>
              </a:r>
              <a:r>
                <a:rPr lang="fr-FR" dirty="0">
                  <a:solidFill>
                    <a:schemeClr val="bg1"/>
                  </a:solidFill>
                </a:rPr>
                <a:t>A</a:t>
              </a:r>
              <a:r>
                <a:rPr lang="fr-FR" dirty="0" smtClean="0">
                  <a:solidFill>
                    <a:schemeClr val="bg1"/>
                  </a:solidFill>
                </a:rPr>
                <a:t>irbus_Space </a:t>
              </a:r>
              <a:endParaRPr lang="fr-FR" dirty="0">
                <a:solidFill>
                  <a:schemeClr val="bg1"/>
                </a:solidFill>
              </a:endParaRPr>
            </a:p>
          </p:txBody>
        </p:sp>
      </p:grpSp>
      <p:grpSp>
        <p:nvGrpSpPr>
          <p:cNvPr id="27" name="Groupe 26"/>
          <p:cNvGrpSpPr/>
          <p:nvPr/>
        </p:nvGrpSpPr>
        <p:grpSpPr>
          <a:xfrm>
            <a:off x="7852150" y="3118612"/>
            <a:ext cx="3816000" cy="648000"/>
            <a:chOff x="8439979" y="3064183"/>
            <a:chExt cx="3816000" cy="648000"/>
          </a:xfrm>
        </p:grpSpPr>
        <p:pic>
          <p:nvPicPr>
            <p:cNvPr id="4" name="Image 3">
              <a:hlinkClick r:id="rId7"/>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8439979" y="3064183"/>
              <a:ext cx="648000" cy="648000"/>
            </a:xfrm>
            <a:prstGeom prst="roundRect">
              <a:avLst>
                <a:gd name="adj" fmla="val 28426"/>
              </a:avLst>
            </a:prstGeom>
          </p:spPr>
        </p:pic>
        <p:sp>
          <p:nvSpPr>
            <p:cNvPr id="22" name="ZoneTexte 21"/>
            <p:cNvSpPr txBox="1"/>
            <p:nvPr/>
          </p:nvSpPr>
          <p:spPr>
            <a:xfrm>
              <a:off x="9087979" y="3203517"/>
              <a:ext cx="3168000" cy="369332"/>
            </a:xfrm>
            <a:prstGeom prst="rect">
              <a:avLst/>
            </a:prstGeom>
            <a:noFill/>
          </p:spPr>
          <p:txBody>
            <a:bodyPr wrap="square" rtlCol="0">
              <a:spAutoFit/>
            </a:bodyPr>
            <a:lstStyle/>
            <a:p>
              <a:r>
                <a:rPr lang="fr-FR" dirty="0" smtClean="0">
                  <a:solidFill>
                    <a:schemeClr val="bg1"/>
                  </a:solidFill>
                </a:rPr>
                <a:t>@Airbus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6" name="Groupe 25"/>
          <p:cNvGrpSpPr/>
          <p:nvPr/>
        </p:nvGrpSpPr>
        <p:grpSpPr>
          <a:xfrm>
            <a:off x="7852150" y="2468263"/>
            <a:ext cx="3816000" cy="489857"/>
            <a:chOff x="8439979" y="2413834"/>
            <a:chExt cx="3816000" cy="489857"/>
          </a:xfrm>
        </p:grpSpPr>
        <p:pic>
          <p:nvPicPr>
            <p:cNvPr id="14" name="Image 13">
              <a:hlinkClick r:id="rId9"/>
            </p:cNvPr>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8439979" y="2413834"/>
              <a:ext cx="648000" cy="489857"/>
            </a:xfrm>
            <a:prstGeom prst="rect">
              <a:avLst/>
            </a:prstGeom>
          </p:spPr>
        </p:pic>
        <p:sp>
          <p:nvSpPr>
            <p:cNvPr id="23" name="ZoneTexte 22"/>
            <p:cNvSpPr txBox="1"/>
            <p:nvPr/>
          </p:nvSpPr>
          <p:spPr>
            <a:xfrm>
              <a:off x="9087979" y="2479169"/>
              <a:ext cx="3168000" cy="369332"/>
            </a:xfrm>
            <a:prstGeom prst="rect">
              <a:avLst/>
            </a:prstGeom>
            <a:noFill/>
          </p:spPr>
          <p:txBody>
            <a:bodyPr wrap="square" rtlCol="0">
              <a:spAutoFit/>
            </a:bodyPr>
            <a:lstStyle/>
            <a:p>
              <a:r>
                <a:rPr lang="fr-FR" dirty="0" smtClean="0">
                  <a:solidFill>
                    <a:schemeClr val="bg1"/>
                  </a:solidFill>
                </a:rPr>
                <a:t>@Airbus Defence and </a:t>
              </a:r>
              <a:r>
                <a:rPr lang="fr-FR" dirty="0" err="1" smtClean="0">
                  <a:solidFill>
                    <a:schemeClr val="bg1"/>
                  </a:solidFill>
                </a:rPr>
                <a:t>Space</a:t>
              </a:r>
              <a:r>
                <a:rPr lang="fr-FR" dirty="0" smtClean="0">
                  <a:solidFill>
                    <a:schemeClr val="bg1"/>
                  </a:solidFill>
                </a:rPr>
                <a:t> </a:t>
              </a:r>
              <a:endParaRPr lang="fr-FR" dirty="0">
                <a:solidFill>
                  <a:schemeClr val="bg1"/>
                </a:solidFill>
              </a:endParaRPr>
            </a:p>
          </p:txBody>
        </p:sp>
      </p:grpSp>
      <p:grpSp>
        <p:nvGrpSpPr>
          <p:cNvPr id="25" name="Groupe 24"/>
          <p:cNvGrpSpPr/>
          <p:nvPr/>
        </p:nvGrpSpPr>
        <p:grpSpPr>
          <a:xfrm>
            <a:off x="7852150" y="1741714"/>
            <a:ext cx="3816000" cy="566057"/>
            <a:chOff x="8439979" y="1687285"/>
            <a:chExt cx="3816000" cy="566057"/>
          </a:xfrm>
        </p:grpSpPr>
        <p:pic>
          <p:nvPicPr>
            <p:cNvPr id="13" name="Image 12">
              <a:hlinkClick r:id="rId11"/>
            </p:cNvPr>
            <p:cNvPicPr>
              <a:picLocks noChangeAspect="1"/>
            </p:cNvPicPr>
            <p:nvPr/>
          </p:nvPicPr>
          <p:blipFill rotWithShape="1">
            <a:blip r:embed="rId12" cstate="screen">
              <a:lum bright="70000" contrast="-70000"/>
              <a:extLst>
                <a:ext uri="{28A0092B-C50C-407E-A947-70E740481C1C}">
                  <a14:useLocalDpi xmlns:a14="http://schemas.microsoft.com/office/drawing/2010/main"/>
                </a:ext>
              </a:extLst>
            </a:blip>
            <a:srcRect/>
            <a:stretch/>
          </p:blipFill>
          <p:spPr>
            <a:xfrm>
              <a:off x="8439979" y="1687285"/>
              <a:ext cx="648000" cy="566057"/>
            </a:xfrm>
            <a:prstGeom prst="rect">
              <a:avLst/>
            </a:prstGeom>
          </p:spPr>
        </p:pic>
        <p:sp>
          <p:nvSpPr>
            <p:cNvPr id="24" name="ZoneTexte 23"/>
            <p:cNvSpPr txBox="1"/>
            <p:nvPr/>
          </p:nvSpPr>
          <p:spPr>
            <a:xfrm>
              <a:off x="9087979" y="1785647"/>
              <a:ext cx="3168000" cy="369332"/>
            </a:xfrm>
            <a:prstGeom prst="rect">
              <a:avLst/>
            </a:prstGeom>
            <a:noFill/>
          </p:spPr>
          <p:txBody>
            <a:bodyPr wrap="square" rtlCol="0">
              <a:spAutoFit/>
            </a:bodyPr>
            <a:lstStyle/>
            <a:p>
              <a:r>
                <a:rPr lang="fr-FR" dirty="0" smtClean="0">
                  <a:solidFill>
                    <a:schemeClr val="bg1"/>
                  </a:solidFill>
                </a:rPr>
                <a:t>@</a:t>
              </a:r>
              <a:r>
                <a:rPr lang="fr-FR" dirty="0" err="1" smtClean="0">
                  <a:solidFill>
                    <a:schemeClr val="bg1"/>
                  </a:solidFill>
                </a:rPr>
                <a:t>AirbusSpace</a:t>
              </a:r>
              <a:r>
                <a:rPr lang="fr-FR" dirty="0" smtClean="0">
                  <a:solidFill>
                    <a:schemeClr val="bg1"/>
                  </a:solidFill>
                </a:rPr>
                <a:t> </a:t>
              </a:r>
              <a:endParaRPr lang="fr-FR" dirty="0">
                <a:solidFill>
                  <a:schemeClr val="bg1"/>
                </a:solidFill>
              </a:endParaRPr>
            </a:p>
          </p:txBody>
        </p:sp>
      </p:grpSp>
      <p:sp>
        <p:nvSpPr>
          <p:cNvPr id="30" name="Rectangle 29"/>
          <p:cNvSpPr/>
          <p:nvPr/>
        </p:nvSpPr>
        <p:spPr>
          <a:xfrm>
            <a:off x="1062845" y="2816817"/>
            <a:ext cx="4566186" cy="369332"/>
          </a:xfrm>
          <a:prstGeom prst="rect">
            <a:avLst/>
          </a:prstGeom>
        </p:spPr>
        <p:txBody>
          <a:bodyPr wrap="none">
            <a:spAutoFit/>
          </a:bodyPr>
          <a:lstStyle/>
          <a:p>
            <a:r>
              <a:rPr lang="fr-FR" dirty="0">
                <a:solidFill>
                  <a:schemeClr val="bg1"/>
                </a:solidFill>
                <a:hlinkClick r:id="rId13"/>
              </a:rPr>
              <a:t>https://fly.airbus.com/airbus-colouring-book</a:t>
            </a:r>
            <a:endParaRPr lang="fr-FR" dirty="0">
              <a:solidFill>
                <a:schemeClr val="bg1"/>
              </a:solidFill>
            </a:endParaRPr>
          </a:p>
        </p:txBody>
      </p:sp>
      <p:grpSp>
        <p:nvGrpSpPr>
          <p:cNvPr id="34" name="Groupe 33"/>
          <p:cNvGrpSpPr/>
          <p:nvPr/>
        </p:nvGrpSpPr>
        <p:grpSpPr>
          <a:xfrm>
            <a:off x="2373145" y="3373450"/>
            <a:ext cx="1763568" cy="1760159"/>
            <a:chOff x="3632733" y="4284433"/>
            <a:chExt cx="1763568" cy="1760159"/>
          </a:xfrm>
        </p:grpSpPr>
        <p:pic>
          <p:nvPicPr>
            <p:cNvPr id="31" name="Image 3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71764">
              <a:off x="4176802" y="4284433"/>
              <a:ext cx="1219499" cy="1760159"/>
            </a:xfrm>
            <a:prstGeom prst="rect">
              <a:avLst/>
            </a:prstGeom>
          </p:spPr>
        </p:pic>
        <p:pic>
          <p:nvPicPr>
            <p:cNvPr id="32" name="Imag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32733" y="4928154"/>
              <a:ext cx="760933" cy="760933"/>
            </a:xfrm>
            <a:prstGeom prst="rect">
              <a:avLst/>
            </a:prstGeom>
          </p:spPr>
        </p:pic>
      </p:grpSp>
      <p:sp>
        <p:nvSpPr>
          <p:cNvPr id="33" name="ZoneTexte 32"/>
          <p:cNvSpPr txBox="1"/>
          <p:nvPr/>
        </p:nvSpPr>
        <p:spPr>
          <a:xfrm>
            <a:off x="1364507" y="1640021"/>
            <a:ext cx="3780844" cy="400110"/>
          </a:xfrm>
          <a:prstGeom prst="rect">
            <a:avLst/>
          </a:prstGeom>
          <a:noFill/>
        </p:spPr>
        <p:txBody>
          <a:bodyPr wrap="square" rtlCol="0">
            <a:spAutoFit/>
          </a:bodyPr>
          <a:lstStyle/>
          <a:p>
            <a:pPr algn="ctr"/>
            <a:r>
              <a:rPr lang="fr-FR" sz="2000" dirty="0" smtClean="0">
                <a:solidFill>
                  <a:schemeClr val="bg1"/>
                </a:solidFill>
              </a:rPr>
              <a:t>Sur les métiers du spatial</a:t>
            </a:r>
            <a:endParaRPr lang="fr-FR" sz="2000" dirty="0">
              <a:solidFill>
                <a:schemeClr val="bg1"/>
              </a:solidFill>
            </a:endParaRPr>
          </a:p>
        </p:txBody>
      </p:sp>
      <p:sp>
        <p:nvSpPr>
          <p:cNvPr id="35" name="Rectangle 34"/>
          <p:cNvSpPr/>
          <p:nvPr/>
        </p:nvSpPr>
        <p:spPr>
          <a:xfrm>
            <a:off x="1708310" y="1999436"/>
            <a:ext cx="3275256" cy="646331"/>
          </a:xfrm>
          <a:prstGeom prst="rect">
            <a:avLst/>
          </a:prstGeom>
        </p:spPr>
        <p:txBody>
          <a:bodyPr wrap="none">
            <a:spAutoFit/>
          </a:bodyPr>
          <a:lstStyle/>
          <a:p>
            <a:r>
              <a:rPr lang="fr-FR" dirty="0">
                <a:solidFill>
                  <a:schemeClr val="bg1"/>
                </a:solidFill>
                <a:hlinkClick r:id="rId16"/>
              </a:rPr>
              <a:t>https://metiers-du-spatial.com</a:t>
            </a:r>
            <a:r>
              <a:rPr lang="fr-FR" dirty="0" smtClean="0">
                <a:solidFill>
                  <a:schemeClr val="bg1"/>
                </a:solidFill>
                <a:hlinkClick r:id="rId16"/>
              </a:rPr>
              <a:t>/</a:t>
            </a:r>
            <a:endParaRPr lang="fr-FR" dirty="0" smtClean="0">
              <a:solidFill>
                <a:schemeClr val="bg1"/>
              </a:solidFill>
            </a:endParaRPr>
          </a:p>
          <a:p>
            <a:endParaRPr lang="fr-FR" dirty="0">
              <a:solidFill>
                <a:schemeClr val="bg1"/>
              </a:solidFill>
            </a:endParaRPr>
          </a:p>
        </p:txBody>
      </p:sp>
    </p:spTree>
    <p:extLst>
      <p:ext uri="{BB962C8B-B14F-4D97-AF65-F5344CB8AC3E}">
        <p14:creationId xmlns:p14="http://schemas.microsoft.com/office/powerpoint/2010/main" val="2136759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GB" dirty="0" err="1" smtClean="0"/>
              <a:t>Merci</a:t>
            </a:r>
            <a:endParaRPr lang="en-GB" dirty="0"/>
          </a:p>
        </p:txBody>
      </p:sp>
      <p:sp>
        <p:nvSpPr>
          <p:cNvPr id="7" name="Textplatzhalter 6">
            <a:extLst>
              <a:ext uri="{FF2B5EF4-FFF2-40B4-BE49-F238E27FC236}">
                <a16:creationId xmlns="" xmlns:a16="http://schemas.microsoft.com/office/drawing/2014/main" id="{B8D39424-BFC6-8049-B007-E8DC5C867149}"/>
              </a:ext>
            </a:extLst>
          </p:cNvPr>
          <p:cNvSpPr>
            <a:spLocks noGrp="1"/>
          </p:cNvSpPr>
          <p:nvPr>
            <p:ph type="body" sz="quarter" idx="15"/>
          </p:nvPr>
        </p:nvSpPr>
        <p:spPr>
          <a:xfrm>
            <a:off x="3886246" y="3688108"/>
            <a:ext cx="6362985" cy="902940"/>
          </a:xfrm>
        </p:spPr>
        <p:txBody>
          <a:bodyPr/>
          <a:lstStyle/>
          <a:p>
            <a:pPr fontAlgn="base">
              <a:lnSpc>
                <a:spcPct val="115000"/>
              </a:lnSpc>
              <a:spcBef>
                <a:spcPct val="0"/>
              </a:spcBef>
              <a:spcAft>
                <a:spcPct val="0"/>
              </a:spcAft>
              <a:defRPr/>
            </a:pPr>
            <a:r>
              <a:rPr lang="en-GB" dirty="0">
                <a:latin typeface="Arial" pitchFamily="34" charset="0"/>
                <a:cs typeface="Arial" pitchFamily="34" charset="0"/>
              </a:rPr>
              <a:t>Confidential and proprietary document.</a:t>
            </a:r>
          </a:p>
          <a:p>
            <a:pPr fontAlgn="base">
              <a:lnSpc>
                <a:spcPct val="115000"/>
              </a:lnSpc>
              <a:spcBef>
                <a:spcPct val="0"/>
              </a:spcBef>
              <a:spcAft>
                <a:spcPct val="0"/>
              </a:spcAft>
              <a:defRPr/>
            </a:pPr>
            <a:r>
              <a:rPr lang="en-GB" dirty="0">
                <a:latin typeface="Arial" pitchFamily="34" charset="0"/>
                <a:cs typeface="Arial" pitchFamily="34" charset="0"/>
              </a:rPr>
              <a:t>This document and all information contained herein is the sole property of </a:t>
            </a:r>
            <a:r>
              <a:rPr lang="en-GB" altLang="de-DE" dirty="0"/>
              <a:t>Airbus</a:t>
            </a:r>
            <a:r>
              <a:rPr lang="en-GB" dirty="0">
                <a:latin typeface="Arial" pitchFamily="34" charset="0"/>
                <a:cs typeface="Arial" pitchFamily="34" charset="0"/>
              </a:rPr>
              <a:t>. No intellectual property rights are granted by the delivery of this document or the disclosure of its content. This document shall not be reproduced or disclosed to a third party without the expressed written consent of Airbus. This document and its content shall not be used for any purpose other than that for which it is supplied.</a:t>
            </a:r>
          </a:p>
          <a:p>
            <a:pPr fontAlgn="base">
              <a:lnSpc>
                <a:spcPct val="115000"/>
              </a:lnSpc>
              <a:spcBef>
                <a:spcPct val="0"/>
              </a:spcBef>
              <a:spcAft>
                <a:spcPct val="0"/>
              </a:spcAft>
              <a:defRPr/>
            </a:pPr>
            <a:r>
              <a:rPr lang="en-GB" dirty="0">
                <a:latin typeface="Arial" pitchFamily="34" charset="0"/>
                <a:cs typeface="Arial" pitchFamily="34" charset="0"/>
              </a:rPr>
              <a:t>Airbus, it’s logo and product names are registered trademarks.</a:t>
            </a:r>
            <a:endParaRPr lang="en-GB" dirty="0"/>
          </a:p>
        </p:txBody>
      </p:sp>
      <p:sp>
        <p:nvSpPr>
          <p:cNvPr id="4" name="Footer Placeholder 7">
            <a:extLst>
              <a:ext uri="{FF2B5EF4-FFF2-40B4-BE49-F238E27FC236}">
                <a16:creationId xmlns="" xmlns:a16="http://schemas.microsoft.com/office/drawing/2014/main" id="{801DC371-FC7C-AE43-975C-81559F958A50}"/>
              </a:ext>
            </a:extLst>
          </p:cNvPr>
          <p:cNvSpPr>
            <a:spLocks noGrp="1"/>
          </p:cNvSpPr>
          <p:nvPr>
            <p:ph type="ftr" sz="quarter" idx="3"/>
          </p:nvPr>
        </p:nvSpPr>
        <p:spPr>
          <a:prstGeom prst="rect">
            <a:avLst/>
          </a:prstGeom>
        </p:spPr>
        <p:txBody>
          <a:bodyPr lIns="0" tIns="0" rIns="0" bIns="0" anchor="t" anchorCtr="0"/>
          <a:lstStyle>
            <a:lvl1pPr marL="0" algn="l" defTabSz="914400" rtl="0" eaLnBrk="1" latinLnBrk="0" hangingPunct="1">
              <a:defRPr lang="en-GB" sz="800" kern="1200" smtClean="0">
                <a:solidFill>
                  <a:schemeClr val="bg1"/>
                </a:solidFill>
                <a:latin typeface="+mn-lt"/>
                <a:ea typeface="+mn-ea"/>
                <a:cs typeface="+mn-cs"/>
              </a:defRPr>
            </a:lvl1pPr>
          </a:lstStyle>
          <a:p>
            <a:r>
              <a:rPr lang="en-GB" dirty="0"/>
              <a:t>© Copyright Airbus (Specify your Legal Entity YEAR) / Presentation title runs here (go to Header and Footer to edit this text)</a:t>
            </a:r>
          </a:p>
        </p:txBody>
      </p:sp>
      <p:sp>
        <p:nvSpPr>
          <p:cNvPr id="5" name="Textplatzhalter 6">
            <a:extLst>
              <a:ext uri="{FF2B5EF4-FFF2-40B4-BE49-F238E27FC236}">
                <a16:creationId xmlns="" xmlns:a16="http://schemas.microsoft.com/office/drawing/2014/main" id="{B8D39424-BFC6-8049-B007-E8DC5C867149}"/>
              </a:ext>
            </a:extLst>
          </p:cNvPr>
          <p:cNvSpPr txBox="1">
            <a:spLocks/>
          </p:cNvSpPr>
          <p:nvPr/>
        </p:nvSpPr>
        <p:spPr>
          <a:xfrm>
            <a:off x="3886247" y="4404435"/>
            <a:ext cx="2551876" cy="1221924"/>
          </a:xfrm>
          <a:prstGeom prst="rect">
            <a:avLst/>
          </a:prstGeom>
        </p:spPr>
        <p:txBody>
          <a:bodyPr vert="horz" lIns="0" tIns="0" rIns="0" bIns="0" rtlCol="0" anchor="t" anchorCtr="0">
            <a:noAutofit/>
          </a:bodyPr>
          <a:lstStyle>
            <a:lvl1pPr marL="0" indent="0" algn="l" defTabSz="914400" rtl="0" eaLnBrk="1" latinLnBrk="0" hangingPunct="1">
              <a:lnSpc>
                <a:spcPct val="113000"/>
              </a:lnSpc>
              <a:spcBef>
                <a:spcPts val="0"/>
              </a:spcBef>
              <a:buFont typeface="Arial" panose="020B0604020202020204" pitchFamily="34" charset="0"/>
              <a:buNone/>
              <a:defRPr sz="800" kern="1200">
                <a:solidFill>
                  <a:schemeClr val="bg1"/>
                </a:solidFill>
                <a:latin typeface="+mn-lt"/>
                <a:ea typeface="+mn-ea"/>
                <a:cs typeface="+mn-cs"/>
              </a:defRPr>
            </a:lvl1pPr>
            <a:lvl2pPr marL="3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7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90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0795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6pPr>
            <a:lvl7pPr marL="126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7pPr>
            <a:lvl8pPr marL="144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8pPr>
            <a:lvl9pPr marL="1620000" indent="-180000" algn="l" defTabSz="914400" rtl="0" eaLnBrk="1" latinLnBrk="0" hangingPunct="1">
              <a:lnSpc>
                <a:spcPct val="113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9pPr>
          </a:lstStyle>
          <a:p>
            <a:pPr fontAlgn="base">
              <a:lnSpc>
                <a:spcPct val="115000"/>
              </a:lnSpc>
              <a:spcBef>
                <a:spcPct val="0"/>
              </a:spcBef>
              <a:spcAft>
                <a:spcPct val="0"/>
              </a:spcAft>
              <a:defRPr/>
            </a:pPr>
            <a:r>
              <a:rPr lang="en-US" sz="600" dirty="0" smtClean="0">
                <a:latin typeface="Arial" pitchFamily="34" charset="0"/>
                <a:cs typeface="Arial" pitchFamily="34" charset="0"/>
              </a:rPr>
              <a:t>Icon </a:t>
            </a:r>
            <a:r>
              <a:rPr lang="en-US" sz="600" dirty="0">
                <a:latin typeface="Arial" pitchFamily="34" charset="0"/>
                <a:cs typeface="Arial" pitchFamily="34" charset="0"/>
              </a:rPr>
              <a:t>made by </a:t>
            </a:r>
            <a:r>
              <a:rPr lang="en-US" sz="600" dirty="0" smtClean="0">
                <a:latin typeface="Arial" pitchFamily="34" charset="0"/>
                <a:cs typeface="Arial" pitchFamily="34" charset="0"/>
              </a:rPr>
              <a:t>Icongeek26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smtClean="0">
                <a:latin typeface="Arial" pitchFamily="34" charset="0"/>
                <a:cs typeface="Arial" pitchFamily="34" charset="0"/>
              </a:rPr>
              <a:t>Good Ware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Freepik</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Vitaly</a:t>
            </a:r>
            <a:r>
              <a:rPr lang="en-US" sz="600" dirty="0" smtClean="0">
                <a:latin typeface="Arial" pitchFamily="34" charset="0"/>
                <a:cs typeface="Arial" pitchFamily="34" charset="0"/>
              </a:rPr>
              <a:t> Gorbachev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xnimrodx</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srip</a:t>
            </a:r>
            <a:r>
              <a:rPr lang="en-US" sz="600" dirty="0" smtClean="0">
                <a:latin typeface="Arial" pitchFamily="34" charset="0"/>
                <a:cs typeface="Arial" pitchFamily="34" charset="0"/>
              </a:rPr>
              <a:t> </a:t>
            </a:r>
            <a:r>
              <a:rPr lang="en-US" sz="600" dirty="0">
                <a:latin typeface="Arial" pitchFamily="34" charset="0"/>
                <a:cs typeface="Arial" pitchFamily="34" charset="0"/>
              </a:rPr>
              <a:t>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eucalyp</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smtClean="0">
                <a:latin typeface="Arial" pitchFamily="34" charset="0"/>
                <a:cs typeface="Arial" pitchFamily="34" charset="0"/>
              </a:rPr>
              <a:t>Pixel perfect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Monkik</a:t>
            </a:r>
            <a:r>
              <a:rPr lang="en-US" sz="600" dirty="0" smtClean="0">
                <a:latin typeface="Arial" pitchFamily="34" charset="0"/>
                <a:cs typeface="Arial" pitchFamily="34" charset="0"/>
              </a:rPr>
              <a:t> 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smtClean="0">
                <a:latin typeface="Arial" pitchFamily="34" charset="0"/>
                <a:cs typeface="Arial" pitchFamily="34" charset="0"/>
              </a:rPr>
              <a:t>Smashicons</a:t>
            </a:r>
            <a:r>
              <a:rPr lang="en-US" sz="600" dirty="0" smtClean="0">
                <a:latin typeface="Arial" pitchFamily="34" charset="0"/>
                <a:cs typeface="Arial" pitchFamily="34" charset="0"/>
              </a:rPr>
              <a:t> </a:t>
            </a:r>
            <a:r>
              <a:rPr lang="en-US" sz="600" dirty="0">
                <a:latin typeface="Arial" pitchFamily="34" charset="0"/>
                <a:cs typeface="Arial" pitchFamily="34" charset="0"/>
              </a:rPr>
              <a:t>from </a:t>
            </a:r>
            <a:r>
              <a:rPr lang="en-US" sz="600" dirty="0" smtClean="0">
                <a:latin typeface="Arial" pitchFamily="34" charset="0"/>
                <a:cs typeface="Arial" pitchFamily="34" charset="0"/>
                <a:hlinkClick r:id="rId3"/>
              </a:rPr>
              <a:t>www.flaticon.com</a:t>
            </a:r>
            <a:endParaRPr lang="en-US" sz="600" dirty="0" smtClean="0">
              <a:latin typeface="Arial" pitchFamily="34" charset="0"/>
              <a:cs typeface="Arial" pitchFamily="34" charset="0"/>
            </a:endParaRPr>
          </a:p>
          <a:p>
            <a:pPr fontAlgn="base">
              <a:lnSpc>
                <a:spcPct val="115000"/>
              </a:lnSpc>
              <a:spcBef>
                <a:spcPct val="0"/>
              </a:spcBef>
              <a:spcAft>
                <a:spcPct val="0"/>
              </a:spcAft>
              <a:defRPr/>
            </a:pPr>
            <a:r>
              <a:rPr lang="en-US" sz="600" dirty="0">
                <a:latin typeface="Arial" pitchFamily="34" charset="0"/>
                <a:cs typeface="Arial" pitchFamily="34" charset="0"/>
              </a:rPr>
              <a:t>Icon made by </a:t>
            </a:r>
            <a:r>
              <a:rPr lang="en-US" sz="600" dirty="0" err="1">
                <a:latin typeface="Arial" pitchFamily="34" charset="0"/>
                <a:cs typeface="Arial" pitchFamily="34" charset="0"/>
              </a:rPr>
              <a:t>i</a:t>
            </a:r>
            <a:r>
              <a:rPr lang="en-US" sz="600" dirty="0" err="1" smtClean="0">
                <a:latin typeface="Arial" pitchFamily="34" charset="0"/>
                <a:cs typeface="Arial" pitchFamily="34" charset="0"/>
              </a:rPr>
              <a:t>conixarfrom</a:t>
            </a:r>
            <a:r>
              <a:rPr lang="en-US" sz="600" dirty="0" smtClean="0">
                <a:latin typeface="Arial" pitchFamily="34" charset="0"/>
                <a:cs typeface="Arial" pitchFamily="34" charset="0"/>
              </a:rPr>
              <a:t> </a:t>
            </a:r>
            <a:r>
              <a:rPr lang="en-US" sz="600" dirty="0" smtClean="0">
                <a:latin typeface="Arial" pitchFamily="34" charset="0"/>
                <a:cs typeface="Arial" pitchFamily="34" charset="0"/>
                <a:hlinkClick r:id="rId3"/>
              </a:rPr>
              <a:t>www.flaticon.com</a:t>
            </a:r>
            <a:endParaRPr lang="en-GB" dirty="0"/>
          </a:p>
        </p:txBody>
      </p:sp>
    </p:spTree>
    <p:extLst>
      <p:ext uri="{BB962C8B-B14F-4D97-AF65-F5344CB8AC3E}">
        <p14:creationId xmlns:p14="http://schemas.microsoft.com/office/powerpoint/2010/main" val="3092459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1136420" y="2031070"/>
            <a:ext cx="3564000" cy="3564000"/>
          </a:xfrm>
          <a:prstGeom prst="ellipse">
            <a:avLst/>
          </a:prstGeom>
          <a:solidFill>
            <a:srgbClr val="CF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Espace réservé du contenu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70420" y="2265070"/>
            <a:ext cx="3096000" cy="3096000"/>
          </a:xfr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5</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fr-FR" dirty="0" smtClean="0"/>
              <a:t>L’Espace, c’est où ?</a:t>
            </a:r>
            <a:endParaRPr lang="fr-FR" dirty="0"/>
          </a:p>
        </p:txBody>
      </p:sp>
      <p:cxnSp>
        <p:nvCxnSpPr>
          <p:cNvPr id="9" name="Connecteur droit avec flèche 8"/>
          <p:cNvCxnSpPr/>
          <p:nvPr/>
        </p:nvCxnSpPr>
        <p:spPr>
          <a:xfrm>
            <a:off x="2918420" y="2021130"/>
            <a:ext cx="0" cy="288000"/>
          </a:xfrm>
          <a:prstGeom prst="straightConnector1">
            <a:avLst/>
          </a:prstGeom>
          <a:ln w="28575">
            <a:solidFill>
              <a:srgbClr val="28426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3059644" y="1555200"/>
            <a:ext cx="2076992" cy="1352507"/>
          </a:xfrm>
          <a:prstGeom prst="arc">
            <a:avLst>
              <a:gd name="adj1" fmla="val 11898027"/>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ZoneTexte 11"/>
          <p:cNvSpPr txBox="1"/>
          <p:nvPr/>
        </p:nvSpPr>
        <p:spPr>
          <a:xfrm>
            <a:off x="4210314" y="1363365"/>
            <a:ext cx="4010814" cy="369332"/>
          </a:xfrm>
          <a:prstGeom prst="rect">
            <a:avLst/>
          </a:prstGeom>
          <a:noFill/>
        </p:spPr>
        <p:txBody>
          <a:bodyPr wrap="square" rtlCol="0">
            <a:spAutoFit/>
          </a:bodyPr>
          <a:lstStyle/>
          <a:p>
            <a:r>
              <a:rPr lang="fr-FR" dirty="0" smtClean="0">
                <a:solidFill>
                  <a:schemeClr val="bg1"/>
                </a:solidFill>
              </a:rPr>
              <a:t>Epaisseur de l’atmosphère : 100km</a:t>
            </a:r>
            <a:endParaRPr lang="fr-FR" dirty="0">
              <a:solidFill>
                <a:schemeClr val="bg1"/>
              </a:solidFill>
            </a:endParaRPr>
          </a:p>
        </p:txBody>
      </p:sp>
      <p:pic>
        <p:nvPicPr>
          <p:cNvPr id="15" name="Imag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5721" y="2504229"/>
            <a:ext cx="5572200" cy="2961925"/>
          </a:xfrm>
          <a:prstGeom prst="rect">
            <a:avLst/>
          </a:prstGeom>
        </p:spPr>
      </p:pic>
      <p:pic>
        <p:nvPicPr>
          <p:cNvPr id="17" name="Imag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5678" y="5595070"/>
            <a:ext cx="230070" cy="230070"/>
          </a:xfrm>
          <a:prstGeom prst="rect">
            <a:avLst/>
          </a:prstGeom>
        </p:spPr>
      </p:pic>
      <p:pic>
        <p:nvPicPr>
          <p:cNvPr id="18" name="Imag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957" y="3739778"/>
            <a:ext cx="146582" cy="146582"/>
          </a:xfrm>
          <a:prstGeom prst="rect">
            <a:avLst/>
          </a:prstGeom>
        </p:spPr>
      </p:pic>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4130" y="1651342"/>
            <a:ext cx="230070" cy="230070"/>
          </a:xfrm>
          <a:prstGeom prst="rect">
            <a:avLst/>
          </a:prstGeom>
        </p:spPr>
      </p:pic>
      <p:pic>
        <p:nvPicPr>
          <p:cNvPr id="20" name="Imag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75014" y="1558276"/>
            <a:ext cx="146582" cy="146582"/>
          </a:xfrm>
          <a:prstGeom prst="rect">
            <a:avLst/>
          </a:prstGeom>
        </p:spPr>
      </p:pic>
      <p:pic>
        <p:nvPicPr>
          <p:cNvPr id="21" name="Imag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154" y="2430272"/>
            <a:ext cx="230070" cy="230070"/>
          </a:xfrm>
          <a:prstGeom prst="rect">
            <a:avLst/>
          </a:prstGeom>
        </p:spPr>
      </p:pic>
      <p:pic>
        <p:nvPicPr>
          <p:cNvPr id="22" name="Imag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26113" y="1680683"/>
            <a:ext cx="146582" cy="146582"/>
          </a:xfrm>
          <a:prstGeom prst="rect">
            <a:avLst/>
          </a:prstGeom>
        </p:spPr>
      </p:pic>
      <p:pic>
        <p:nvPicPr>
          <p:cNvPr id="23" name="Imag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6464" y="5793851"/>
            <a:ext cx="230070" cy="230070"/>
          </a:xfrm>
          <a:prstGeom prst="rect">
            <a:avLst/>
          </a:prstGeom>
        </p:spPr>
      </p:pic>
      <p:pic>
        <p:nvPicPr>
          <p:cNvPr id="24" name="Imag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8602" y="2581018"/>
            <a:ext cx="146582" cy="146582"/>
          </a:xfrm>
          <a:prstGeom prst="rect">
            <a:avLst/>
          </a:prstGeom>
        </p:spPr>
      </p:pic>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0275" y="2430272"/>
            <a:ext cx="230070" cy="230070"/>
          </a:xfrm>
          <a:prstGeom prst="rect">
            <a:avLst/>
          </a:prstGeom>
        </p:spPr>
      </p:pic>
      <p:pic>
        <p:nvPicPr>
          <p:cNvPr id="26" name="Imag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6147" y="4836836"/>
            <a:ext cx="146582" cy="146582"/>
          </a:xfrm>
          <a:prstGeom prst="rect">
            <a:avLst/>
          </a:prstGeom>
        </p:spPr>
      </p:pic>
      <p:pic>
        <p:nvPicPr>
          <p:cNvPr id="27" name="Image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2958" y="5122408"/>
            <a:ext cx="146582" cy="146582"/>
          </a:xfrm>
          <a:prstGeom prst="rect">
            <a:avLst/>
          </a:prstGeom>
        </p:spPr>
      </p:pic>
      <p:pic>
        <p:nvPicPr>
          <p:cNvPr id="28" name="Imag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509" y="5696488"/>
            <a:ext cx="146582" cy="146582"/>
          </a:xfrm>
          <a:prstGeom prst="rect">
            <a:avLst/>
          </a:prstGeom>
        </p:spPr>
      </p:pic>
      <p:sp>
        <p:nvSpPr>
          <p:cNvPr id="30" name="Arc 29"/>
          <p:cNvSpPr/>
          <p:nvPr/>
        </p:nvSpPr>
        <p:spPr>
          <a:xfrm rot="4443368">
            <a:off x="6384310" y="2207462"/>
            <a:ext cx="2808487" cy="1352507"/>
          </a:xfrm>
          <a:prstGeom prst="arc">
            <a:avLst>
              <a:gd name="adj1" fmla="val 12215949"/>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2" name="ZoneTexte 31"/>
          <p:cNvSpPr txBox="1"/>
          <p:nvPr/>
        </p:nvSpPr>
        <p:spPr>
          <a:xfrm>
            <a:off x="10992790" y="5223822"/>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pic>
        <p:nvPicPr>
          <p:cNvPr id="33" name="Image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927" y="1970698"/>
            <a:ext cx="146582" cy="146582"/>
          </a:xfrm>
          <a:prstGeom prst="rect">
            <a:avLst/>
          </a:prstGeom>
        </p:spPr>
      </p:pic>
    </p:spTree>
    <p:extLst>
      <p:ext uri="{BB962C8B-B14F-4D97-AF65-F5344CB8AC3E}">
        <p14:creationId xmlns:p14="http://schemas.microsoft.com/office/powerpoint/2010/main" val="1714708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rotWithShape="1">
          <a:blip r:embed="rId3" cstate="screen">
            <a:extLst>
              <a:ext uri="{28A0092B-C50C-407E-A947-70E740481C1C}">
                <a14:useLocalDpi xmlns:a14="http://schemas.microsoft.com/office/drawing/2010/main"/>
              </a:ext>
            </a:extLst>
          </a:blip>
          <a:srcRect r="15393" b="38051"/>
          <a:stretch/>
        </p:blipFill>
        <p:spPr>
          <a:xfrm>
            <a:off x="478799" y="1551303"/>
            <a:ext cx="11210097" cy="4604332"/>
          </a:xfrm>
          <a:prstGeom prst="rect">
            <a:avLst/>
          </a:prstGeom>
        </p:spPr>
      </p:pic>
      <p:sp>
        <p:nvSpPr>
          <p:cNvPr id="5" name="Espace réservé du numéro de diapositive 4"/>
          <p:cNvSpPr>
            <a:spLocks noGrp="1"/>
          </p:cNvSpPr>
          <p:nvPr>
            <p:ph type="sldNum" sz="quarter" idx="4"/>
          </p:nvPr>
        </p:nvSpPr>
        <p:spPr/>
        <p:txBody>
          <a:bodyPr/>
          <a:lstStyle/>
          <a:p>
            <a:fld id="{877C2003-2E6E-4ABC-B270-3E95A87ADF8A}" type="slidenum">
              <a:rPr lang="en-GB" smtClean="0"/>
              <a:pPr/>
              <a:t>6</a:t>
            </a:fld>
            <a:endParaRPr lang="en-GB"/>
          </a:p>
        </p:txBody>
      </p:sp>
      <p:sp>
        <p:nvSpPr>
          <p:cNvPr id="6" name="Espace réservé du pied de page 5"/>
          <p:cNvSpPr>
            <a:spLocks noGrp="1"/>
          </p:cNvSpPr>
          <p:nvPr>
            <p:ph type="ftr" sz="quarter" idx="3"/>
          </p:nvPr>
        </p:nvSpPr>
        <p:spPr/>
        <p:txBody>
          <a:bodyPr/>
          <a:lstStyle/>
          <a:p>
            <a:r>
              <a:rPr lang="de-DE" dirty="0" smtClean="0"/>
              <a:t>© Copyright Airbus (</a:t>
            </a:r>
            <a:r>
              <a:rPr lang="de-DE" dirty="0" err="1" smtClean="0"/>
              <a:t>Specify</a:t>
            </a:r>
            <a:r>
              <a:rPr lang="de-DE" dirty="0" smtClean="0"/>
              <a:t> </a:t>
            </a:r>
            <a:r>
              <a:rPr lang="de-DE" dirty="0" err="1" smtClean="0"/>
              <a:t>your</a:t>
            </a:r>
            <a:r>
              <a:rPr lang="de-DE" dirty="0" smtClean="0"/>
              <a:t> Legal Entity YEAR) / </a:t>
            </a:r>
            <a:r>
              <a:rPr lang="de-DE" dirty="0" err="1" smtClean="0"/>
              <a:t>Presentation</a:t>
            </a:r>
            <a:r>
              <a:rPr lang="de-DE" dirty="0" smtClean="0"/>
              <a:t> title </a:t>
            </a:r>
            <a:r>
              <a:rPr lang="de-DE" dirty="0" err="1" smtClean="0"/>
              <a:t>runs</a:t>
            </a:r>
            <a:r>
              <a:rPr lang="de-DE" dirty="0" smtClean="0"/>
              <a:t> </a:t>
            </a:r>
            <a:r>
              <a:rPr lang="de-DE" dirty="0" err="1" smtClean="0"/>
              <a:t>here</a:t>
            </a:r>
            <a:r>
              <a:rPr lang="de-DE" dirty="0" smtClean="0"/>
              <a:t> (</a:t>
            </a:r>
            <a:r>
              <a:rPr lang="de-DE" dirty="0" err="1" smtClean="0"/>
              <a:t>go</a:t>
            </a:r>
            <a:r>
              <a:rPr lang="de-DE" dirty="0" smtClean="0"/>
              <a:t> </a:t>
            </a:r>
            <a:r>
              <a:rPr lang="de-DE" dirty="0" err="1" smtClean="0"/>
              <a:t>to</a:t>
            </a:r>
            <a:r>
              <a:rPr lang="de-DE" dirty="0" smtClean="0"/>
              <a:t> Header </a:t>
            </a:r>
            <a:r>
              <a:rPr lang="de-DE" dirty="0" err="1" smtClean="0"/>
              <a:t>and</a:t>
            </a:r>
            <a:r>
              <a:rPr lang="de-DE" dirty="0" smtClean="0"/>
              <a:t> </a:t>
            </a:r>
            <a:r>
              <a:rPr lang="de-DE" dirty="0" err="1" smtClean="0"/>
              <a:t>Footer</a:t>
            </a:r>
            <a:r>
              <a:rPr lang="de-DE" dirty="0" smtClean="0"/>
              <a:t> </a:t>
            </a:r>
            <a:r>
              <a:rPr lang="de-DE" dirty="0" err="1" smtClean="0"/>
              <a:t>to</a:t>
            </a:r>
            <a:r>
              <a:rPr lang="de-DE" dirty="0" smtClean="0"/>
              <a:t> </a:t>
            </a:r>
            <a:r>
              <a:rPr lang="de-DE" dirty="0" err="1" smtClean="0"/>
              <a:t>edit</a:t>
            </a:r>
            <a:r>
              <a:rPr lang="de-DE" dirty="0" smtClean="0"/>
              <a:t> </a:t>
            </a:r>
            <a:r>
              <a:rPr lang="de-DE" dirty="0" err="1" smtClean="0"/>
              <a:t>this</a:t>
            </a:r>
            <a:r>
              <a:rPr lang="de-DE" dirty="0" smtClean="0"/>
              <a:t> </a:t>
            </a:r>
            <a:r>
              <a:rPr lang="de-DE" dirty="0" err="1" smtClean="0"/>
              <a:t>text</a:t>
            </a:r>
            <a:r>
              <a:rPr lang="de-DE" dirty="0" smtClean="0"/>
              <a: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2" name="Titre 1"/>
          <p:cNvSpPr>
            <a:spLocks noGrp="1"/>
          </p:cNvSpPr>
          <p:nvPr>
            <p:ph type="title"/>
          </p:nvPr>
        </p:nvSpPr>
        <p:spPr/>
        <p:txBody>
          <a:bodyPr/>
          <a:lstStyle/>
          <a:p>
            <a:r>
              <a:rPr lang="fr-FR" dirty="0" smtClean="0"/>
              <a:t>Où sommes-nous dans l’Espace ?</a:t>
            </a:r>
            <a:endParaRPr lang="fr-FR" dirty="0"/>
          </a:p>
        </p:txBody>
      </p:sp>
      <p:sp>
        <p:nvSpPr>
          <p:cNvPr id="16" name="Arc 15"/>
          <p:cNvSpPr/>
          <p:nvPr/>
        </p:nvSpPr>
        <p:spPr>
          <a:xfrm rot="5400000" flipH="1" flipV="1">
            <a:off x="3845535" y="4004721"/>
            <a:ext cx="1947729" cy="1508590"/>
          </a:xfrm>
          <a:prstGeom prst="arc">
            <a:avLst>
              <a:gd name="adj1" fmla="val 12215949"/>
              <a:gd name="adj2" fmla="val 16435746"/>
            </a:avLst>
          </a:prstGeom>
          <a:ln w="28575" cap="rnd">
            <a:solidFill>
              <a:schemeClr val="bg1"/>
            </a:solidFill>
            <a:round/>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7" name="ZoneTexte 16"/>
          <p:cNvSpPr txBox="1"/>
          <p:nvPr/>
        </p:nvSpPr>
        <p:spPr>
          <a:xfrm>
            <a:off x="4479616" y="5594381"/>
            <a:ext cx="1402884" cy="276999"/>
          </a:xfrm>
          <a:prstGeom prst="rect">
            <a:avLst/>
          </a:prstGeom>
          <a:noFill/>
        </p:spPr>
        <p:txBody>
          <a:bodyPr wrap="square" rtlCol="0">
            <a:spAutoFit/>
          </a:bodyPr>
          <a:lstStyle/>
          <a:p>
            <a:r>
              <a:rPr lang="fr-FR" sz="1200" dirty="0" smtClean="0">
                <a:solidFill>
                  <a:schemeClr val="bg1"/>
                </a:solidFill>
              </a:rPr>
              <a:t>C’est chez nous !</a:t>
            </a:r>
            <a:endParaRPr lang="fr-FR" sz="1200" dirty="0">
              <a:solidFill>
                <a:schemeClr val="bg1"/>
              </a:solidFill>
            </a:endParaRPr>
          </a:p>
        </p:txBody>
      </p:sp>
      <p:sp>
        <p:nvSpPr>
          <p:cNvPr id="18" name="ZoneTexte 17"/>
          <p:cNvSpPr txBox="1"/>
          <p:nvPr/>
        </p:nvSpPr>
        <p:spPr>
          <a:xfrm>
            <a:off x="684604" y="3637510"/>
            <a:ext cx="1058232" cy="461665"/>
          </a:xfrm>
          <a:prstGeom prst="rect">
            <a:avLst/>
          </a:prstGeom>
          <a:noFill/>
        </p:spPr>
        <p:txBody>
          <a:bodyPr wrap="square" rtlCol="0">
            <a:spAutoFit/>
          </a:bodyPr>
          <a:lstStyle/>
          <a:p>
            <a:pPr algn="ctr"/>
            <a:r>
              <a:rPr lang="fr-FR" sz="2400" b="1" dirty="0" smtClean="0"/>
              <a:t>Soleil</a:t>
            </a:r>
            <a:endParaRPr lang="fr-FR" sz="2400" b="1" dirty="0"/>
          </a:p>
        </p:txBody>
      </p:sp>
      <p:sp>
        <p:nvSpPr>
          <p:cNvPr id="19" name="ZoneTexte 18"/>
          <p:cNvSpPr txBox="1"/>
          <p:nvPr/>
        </p:nvSpPr>
        <p:spPr>
          <a:xfrm>
            <a:off x="10877458" y="5936560"/>
            <a:ext cx="795131"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Wikipedia</a:t>
            </a:r>
            <a:endParaRPr lang="fr-FR" sz="900" dirty="0">
              <a:solidFill>
                <a:schemeClr val="bg1"/>
              </a:solidFill>
            </a:endParaRPr>
          </a:p>
        </p:txBody>
      </p:sp>
    </p:spTree>
    <p:extLst>
      <p:ext uri="{BB962C8B-B14F-4D97-AF65-F5344CB8AC3E}">
        <p14:creationId xmlns:p14="http://schemas.microsoft.com/office/powerpoint/2010/main" val="2930570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771" y="440121"/>
            <a:ext cx="3960470" cy="5922000"/>
          </a:xfrm>
          <a:prstGeom prst="rect">
            <a:avLst/>
          </a:prstGeom>
        </p:spPr>
      </p:pic>
      <p:sp>
        <p:nvSpPr>
          <p:cNvPr id="41" name="Rectangle 40"/>
          <p:cNvSpPr/>
          <p:nvPr/>
        </p:nvSpPr>
        <p:spPr>
          <a:xfrm>
            <a:off x="4460240" y="3139511"/>
            <a:ext cx="5163593" cy="523220"/>
          </a:xfrm>
          <a:prstGeom prst="rect">
            <a:avLst/>
          </a:prstGeom>
        </p:spPr>
        <p:txBody>
          <a:bodyPr wrap="none">
            <a:spAutoFit/>
          </a:bodyPr>
          <a:lstStyle/>
          <a:p>
            <a:r>
              <a:rPr lang="fr-FR" sz="2800" dirty="0">
                <a:solidFill>
                  <a:schemeClr val="bg1"/>
                </a:solidFill>
              </a:rPr>
              <a:t>Comment aller dans l’Espace ?</a:t>
            </a:r>
          </a:p>
        </p:txBody>
      </p:sp>
      <p:sp>
        <p:nvSpPr>
          <p:cNvPr id="45" name="Rectangle 44"/>
          <p:cNvSpPr/>
          <p:nvPr/>
        </p:nvSpPr>
        <p:spPr>
          <a:xfrm>
            <a:off x="4159657" y="404439"/>
            <a:ext cx="300583" cy="5956775"/>
          </a:xfrm>
          <a:prstGeom prst="rect">
            <a:avLst/>
          </a:prstGeom>
          <a:gradFill>
            <a:gsLst>
              <a:gs pos="58000">
                <a:srgbClr val="001F58"/>
              </a:gs>
              <a:gs pos="0">
                <a:srgbClr val="001F58">
                  <a:alpha val="0"/>
                </a:srgbClr>
              </a:gs>
              <a:gs pos="100000">
                <a:srgbClr val="001F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650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8</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grpSp>
        <p:nvGrpSpPr>
          <p:cNvPr id="20" name="Groupe 19"/>
          <p:cNvGrpSpPr/>
          <p:nvPr/>
        </p:nvGrpSpPr>
        <p:grpSpPr>
          <a:xfrm>
            <a:off x="3603237" y="2070061"/>
            <a:ext cx="2331168" cy="3867821"/>
            <a:chOff x="5383785" y="1947884"/>
            <a:chExt cx="2331168" cy="3867821"/>
          </a:xfrm>
        </p:grpSpPr>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3785" y="1947884"/>
              <a:ext cx="2331167" cy="3854885"/>
            </a:xfrm>
            <a:prstGeom prst="rect">
              <a:avLst/>
            </a:prstGeom>
          </p:spPr>
        </p:pic>
        <p:sp>
          <p:nvSpPr>
            <p:cNvPr id="10" name="ZoneTexte 9"/>
            <p:cNvSpPr txBox="1"/>
            <p:nvPr/>
          </p:nvSpPr>
          <p:spPr>
            <a:xfrm>
              <a:off x="6682811" y="5584873"/>
              <a:ext cx="1032142"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Roscosmos</a:t>
              </a:r>
              <a:endParaRPr lang="fr-FR" sz="900" dirty="0">
                <a:solidFill>
                  <a:schemeClr val="bg1"/>
                </a:solidFill>
              </a:endParaRPr>
            </a:p>
          </p:txBody>
        </p:sp>
      </p:grpSp>
      <p:grpSp>
        <p:nvGrpSpPr>
          <p:cNvPr id="13" name="Groupe 12"/>
          <p:cNvGrpSpPr/>
          <p:nvPr/>
        </p:nvGrpSpPr>
        <p:grpSpPr>
          <a:xfrm>
            <a:off x="960300" y="2070061"/>
            <a:ext cx="2331167" cy="3867737"/>
            <a:chOff x="8328991" y="1947884"/>
            <a:chExt cx="2331167" cy="3867737"/>
          </a:xfrm>
        </p:grpSpPr>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8991" y="1947884"/>
              <a:ext cx="2331167" cy="3854885"/>
            </a:xfrm>
            <a:prstGeom prst="rect">
              <a:avLst/>
            </a:prstGeom>
          </p:spPr>
        </p:pic>
        <p:sp>
          <p:nvSpPr>
            <p:cNvPr id="15" name="ZoneTexte 14"/>
            <p:cNvSpPr txBox="1"/>
            <p:nvPr/>
          </p:nvSpPr>
          <p:spPr>
            <a:xfrm>
              <a:off x="9865027" y="5584789"/>
              <a:ext cx="795131" cy="230832"/>
            </a:xfrm>
            <a:prstGeom prst="rect">
              <a:avLst/>
            </a:prstGeom>
            <a:noFill/>
          </p:spPr>
          <p:txBody>
            <a:bodyPr wrap="square" rtlCol="0">
              <a:spAutoFit/>
            </a:bodyPr>
            <a:lstStyle/>
            <a:p>
              <a:pPr algn="r"/>
              <a:r>
                <a:rPr lang="fr-FR" sz="900" dirty="0" smtClean="0">
                  <a:solidFill>
                    <a:schemeClr val="bg1"/>
                  </a:solidFill>
                </a:rPr>
                <a:t>©NASA</a:t>
              </a:r>
              <a:endParaRPr lang="fr-FR" sz="900" dirty="0">
                <a:solidFill>
                  <a:schemeClr val="bg1"/>
                </a:solidFill>
              </a:endParaRPr>
            </a:p>
          </p:txBody>
        </p:sp>
      </p:grpSp>
      <p:grpSp>
        <p:nvGrpSpPr>
          <p:cNvPr id="21" name="Groupe 20"/>
          <p:cNvGrpSpPr/>
          <p:nvPr/>
        </p:nvGrpSpPr>
        <p:grpSpPr>
          <a:xfrm>
            <a:off x="6248094" y="2070334"/>
            <a:ext cx="2329247" cy="3868284"/>
            <a:chOff x="2058287" y="1842345"/>
            <a:chExt cx="2329247" cy="3868284"/>
          </a:xfrm>
        </p:grpSpPr>
        <p:pic>
          <p:nvPicPr>
            <p:cNvPr id="9" name="Imag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58287" y="1842345"/>
              <a:ext cx="2329247" cy="3854611"/>
            </a:xfrm>
            <a:prstGeom prst="rect">
              <a:avLst/>
            </a:prstGeom>
          </p:spPr>
        </p:pic>
        <p:sp>
          <p:nvSpPr>
            <p:cNvPr id="16" name="ZoneTexte 15"/>
            <p:cNvSpPr txBox="1"/>
            <p:nvPr/>
          </p:nvSpPr>
          <p:spPr>
            <a:xfrm>
              <a:off x="3592403" y="5479797"/>
              <a:ext cx="795131" cy="230832"/>
            </a:xfrm>
            <a:prstGeom prst="rect">
              <a:avLst/>
            </a:prstGeom>
            <a:noFill/>
          </p:spPr>
          <p:txBody>
            <a:bodyPr wrap="square" rtlCol="0">
              <a:spAutoFit/>
            </a:bodyPr>
            <a:lstStyle/>
            <a:p>
              <a:pPr algn="r"/>
              <a:r>
                <a:rPr lang="fr-FR" sz="900" dirty="0" smtClean="0">
                  <a:solidFill>
                    <a:schemeClr val="bg1"/>
                  </a:solidFill>
                </a:rPr>
                <a:t>©ESA</a:t>
              </a:r>
              <a:endParaRPr lang="fr-FR" sz="900" dirty="0">
                <a:solidFill>
                  <a:schemeClr val="bg1"/>
                </a:solidFill>
              </a:endParaRPr>
            </a:p>
          </p:txBody>
        </p:sp>
      </p:grpSp>
      <p:grpSp>
        <p:nvGrpSpPr>
          <p:cNvPr id="12" name="Groupe 11"/>
          <p:cNvGrpSpPr/>
          <p:nvPr/>
        </p:nvGrpSpPr>
        <p:grpSpPr>
          <a:xfrm>
            <a:off x="8891031" y="2070060"/>
            <a:ext cx="2270760" cy="3854885"/>
            <a:chOff x="12289849" y="1741176"/>
            <a:chExt cx="2270760" cy="3854885"/>
          </a:xfrm>
        </p:grpSpPr>
        <p:pic>
          <p:nvPicPr>
            <p:cNvPr id="11" name="Imag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289849" y="1741176"/>
              <a:ext cx="2270760" cy="3852067"/>
            </a:xfrm>
            <a:prstGeom prst="rect">
              <a:avLst/>
            </a:prstGeom>
          </p:spPr>
        </p:pic>
        <p:sp>
          <p:nvSpPr>
            <p:cNvPr id="19" name="ZoneTexte 18"/>
            <p:cNvSpPr txBox="1"/>
            <p:nvPr/>
          </p:nvSpPr>
          <p:spPr>
            <a:xfrm>
              <a:off x="13758961" y="5365229"/>
              <a:ext cx="795131" cy="230832"/>
            </a:xfrm>
            <a:prstGeom prst="rect">
              <a:avLst/>
            </a:prstGeom>
            <a:noFill/>
          </p:spPr>
          <p:txBody>
            <a:bodyPr wrap="square" rtlCol="0">
              <a:spAutoFit/>
            </a:bodyPr>
            <a:lstStyle/>
            <a:p>
              <a:pPr algn="r"/>
              <a:r>
                <a:rPr lang="fr-FR" sz="900" dirty="0" smtClean="0">
                  <a:solidFill>
                    <a:schemeClr val="bg1"/>
                  </a:solidFill>
                </a:rPr>
                <a:t>©</a:t>
              </a:r>
              <a:r>
                <a:rPr lang="fr-FR" sz="900" dirty="0" err="1" smtClean="0">
                  <a:solidFill>
                    <a:schemeClr val="bg1"/>
                  </a:solidFill>
                </a:rPr>
                <a:t>SpaceX</a:t>
              </a:r>
              <a:endParaRPr lang="fr-FR" sz="900" dirty="0">
                <a:solidFill>
                  <a:schemeClr val="bg1"/>
                </a:solidFill>
              </a:endParaRPr>
            </a:p>
          </p:txBody>
        </p:sp>
      </p:grpSp>
      <p:grpSp>
        <p:nvGrpSpPr>
          <p:cNvPr id="31" name="Groupe 30"/>
          <p:cNvGrpSpPr/>
          <p:nvPr/>
        </p:nvGrpSpPr>
        <p:grpSpPr>
          <a:xfrm>
            <a:off x="6780455" y="1667531"/>
            <a:ext cx="1262604" cy="307777"/>
            <a:chOff x="6817674" y="1452532"/>
            <a:chExt cx="1262604" cy="307777"/>
          </a:xfrm>
        </p:grpSpPr>
        <p:sp>
          <p:nvSpPr>
            <p:cNvPr id="24" name="ZoneTexte 23"/>
            <p:cNvSpPr txBox="1"/>
            <p:nvPr/>
          </p:nvSpPr>
          <p:spPr>
            <a:xfrm>
              <a:off x="6817674" y="1452532"/>
              <a:ext cx="855335" cy="307777"/>
            </a:xfrm>
            <a:prstGeom prst="rect">
              <a:avLst/>
            </a:prstGeom>
            <a:noFill/>
          </p:spPr>
          <p:txBody>
            <a:bodyPr wrap="square" rtlCol="0">
              <a:spAutoFit/>
            </a:bodyPr>
            <a:lstStyle/>
            <a:p>
              <a:r>
                <a:rPr lang="fr-FR" sz="1400" dirty="0" smtClean="0">
                  <a:solidFill>
                    <a:schemeClr val="bg1"/>
                  </a:solidFill>
                </a:rPr>
                <a:t>Ariane 5 </a:t>
              </a:r>
              <a:endParaRPr lang="fr-FR" sz="1400" dirty="0">
                <a:solidFill>
                  <a:schemeClr val="bg1"/>
                </a:solidFill>
              </a:endParaRPr>
            </a:p>
          </p:txBody>
        </p:sp>
        <p:pic>
          <p:nvPicPr>
            <p:cNvPr id="26" name="Image 25"/>
            <p:cNvPicPr>
              <a:picLocks/>
            </p:cNvPicPr>
            <p:nvPr/>
          </p:nvPicPr>
          <p:blipFill>
            <a:blip r:embed="rId7" cstate="screen">
              <a:extLst>
                <a:ext uri="{28A0092B-C50C-407E-A947-70E740481C1C}">
                  <a14:useLocalDpi xmlns:a14="http://schemas.microsoft.com/office/drawing/2010/main"/>
                </a:ext>
              </a:extLst>
            </a:blip>
            <a:stretch>
              <a:fillRect/>
            </a:stretch>
          </p:blipFill>
          <p:spPr>
            <a:xfrm>
              <a:off x="7648278" y="1472830"/>
              <a:ext cx="432000" cy="252000"/>
            </a:xfrm>
            <a:prstGeom prst="rect">
              <a:avLst/>
            </a:prstGeom>
          </p:spPr>
        </p:pic>
      </p:grpSp>
      <p:grpSp>
        <p:nvGrpSpPr>
          <p:cNvPr id="33" name="Groupe 32"/>
          <p:cNvGrpSpPr/>
          <p:nvPr/>
        </p:nvGrpSpPr>
        <p:grpSpPr>
          <a:xfrm>
            <a:off x="3977196" y="1670474"/>
            <a:ext cx="1357066" cy="307777"/>
            <a:chOff x="3948555" y="1474047"/>
            <a:chExt cx="1357066" cy="307777"/>
          </a:xfrm>
        </p:grpSpPr>
        <p:sp>
          <p:nvSpPr>
            <p:cNvPr id="23" name="ZoneTexte 22"/>
            <p:cNvSpPr txBox="1"/>
            <p:nvPr/>
          </p:nvSpPr>
          <p:spPr>
            <a:xfrm>
              <a:off x="3948555" y="1474047"/>
              <a:ext cx="910447" cy="307777"/>
            </a:xfrm>
            <a:prstGeom prst="rect">
              <a:avLst/>
            </a:prstGeom>
            <a:noFill/>
          </p:spPr>
          <p:txBody>
            <a:bodyPr wrap="square" rtlCol="0">
              <a:spAutoFit/>
            </a:bodyPr>
            <a:lstStyle/>
            <a:p>
              <a:r>
                <a:rPr lang="fr-FR" sz="1400" dirty="0" smtClean="0">
                  <a:solidFill>
                    <a:schemeClr val="bg1"/>
                  </a:solidFill>
                </a:rPr>
                <a:t>Soyouz </a:t>
              </a:r>
              <a:endParaRPr lang="fr-FR" sz="1400" dirty="0">
                <a:solidFill>
                  <a:schemeClr val="bg1"/>
                </a:solidFill>
              </a:endParaRPr>
            </a:p>
          </p:txBody>
        </p:sp>
        <p:pic>
          <p:nvPicPr>
            <p:cNvPr id="27" name="Image 26"/>
            <p:cNvPicPr>
              <a:picLocks/>
            </p:cNvPicPr>
            <p:nvPr/>
          </p:nvPicPr>
          <p:blipFill>
            <a:blip r:embed="rId8" cstate="screen">
              <a:extLst>
                <a:ext uri="{28A0092B-C50C-407E-A947-70E740481C1C}">
                  <a14:useLocalDpi xmlns:a14="http://schemas.microsoft.com/office/drawing/2010/main"/>
                </a:ext>
              </a:extLst>
            </a:blip>
            <a:stretch>
              <a:fillRect/>
            </a:stretch>
          </p:blipFill>
          <p:spPr>
            <a:xfrm>
              <a:off x="4873621" y="1519221"/>
              <a:ext cx="432000" cy="252000"/>
            </a:xfrm>
            <a:prstGeom prst="rect">
              <a:avLst/>
            </a:prstGeom>
          </p:spPr>
        </p:pic>
      </p:grpSp>
      <p:grpSp>
        <p:nvGrpSpPr>
          <p:cNvPr id="29" name="Groupe 28"/>
          <p:cNvGrpSpPr/>
          <p:nvPr/>
        </p:nvGrpSpPr>
        <p:grpSpPr>
          <a:xfrm>
            <a:off x="1424477" y="1661738"/>
            <a:ext cx="1402811" cy="307777"/>
            <a:chOff x="1820030" y="1452532"/>
            <a:chExt cx="1402811" cy="307777"/>
          </a:xfrm>
        </p:grpSpPr>
        <p:sp>
          <p:nvSpPr>
            <p:cNvPr id="22" name="ZoneTexte 21"/>
            <p:cNvSpPr txBox="1"/>
            <p:nvPr/>
          </p:nvSpPr>
          <p:spPr>
            <a:xfrm>
              <a:off x="1820030" y="1452532"/>
              <a:ext cx="1010149" cy="307777"/>
            </a:xfrm>
            <a:prstGeom prst="rect">
              <a:avLst/>
            </a:prstGeom>
            <a:noFill/>
          </p:spPr>
          <p:txBody>
            <a:bodyPr wrap="square" rtlCol="0">
              <a:spAutoFit/>
            </a:bodyPr>
            <a:lstStyle/>
            <a:p>
              <a:r>
                <a:rPr lang="fr-FR" sz="1400" dirty="0" err="1" smtClean="0">
                  <a:solidFill>
                    <a:schemeClr val="bg1"/>
                  </a:solidFill>
                </a:rPr>
                <a:t>Discovery</a:t>
              </a:r>
              <a:endParaRPr lang="fr-FR" sz="1400" dirty="0">
                <a:solidFill>
                  <a:schemeClr val="bg1"/>
                </a:solidFill>
              </a:endParaRPr>
            </a:p>
          </p:txBody>
        </p:sp>
        <p:pic>
          <p:nvPicPr>
            <p:cNvPr id="28" name="Image 27"/>
            <p:cNvPicPr>
              <a:picLocks/>
            </p:cNvPicPr>
            <p:nvPr/>
          </p:nvPicPr>
          <p:blipFill>
            <a:blip r:embed="rId9" cstate="screen">
              <a:extLst>
                <a:ext uri="{28A0092B-C50C-407E-A947-70E740481C1C}">
                  <a14:useLocalDpi xmlns:a14="http://schemas.microsoft.com/office/drawing/2010/main"/>
                </a:ext>
              </a:extLst>
            </a:blip>
            <a:stretch>
              <a:fillRect/>
            </a:stretch>
          </p:blipFill>
          <p:spPr>
            <a:xfrm>
              <a:off x="2790841" y="1500152"/>
              <a:ext cx="432000" cy="252000"/>
            </a:xfrm>
            <a:prstGeom prst="rect">
              <a:avLst/>
            </a:prstGeom>
          </p:spPr>
        </p:pic>
      </p:grpSp>
      <p:grpSp>
        <p:nvGrpSpPr>
          <p:cNvPr id="32" name="Groupe 31"/>
          <p:cNvGrpSpPr/>
          <p:nvPr/>
        </p:nvGrpSpPr>
        <p:grpSpPr>
          <a:xfrm>
            <a:off x="9192862" y="1663547"/>
            <a:ext cx="1723663" cy="307777"/>
            <a:chOff x="9460611" y="1452532"/>
            <a:chExt cx="1723663" cy="307777"/>
          </a:xfrm>
        </p:grpSpPr>
        <p:sp>
          <p:nvSpPr>
            <p:cNvPr id="25" name="ZoneTexte 24"/>
            <p:cNvSpPr txBox="1"/>
            <p:nvPr/>
          </p:nvSpPr>
          <p:spPr>
            <a:xfrm>
              <a:off x="9460611" y="1452532"/>
              <a:ext cx="1291663" cy="307777"/>
            </a:xfrm>
            <a:prstGeom prst="rect">
              <a:avLst/>
            </a:prstGeom>
            <a:noFill/>
          </p:spPr>
          <p:txBody>
            <a:bodyPr wrap="square" rtlCol="0">
              <a:spAutoFit/>
            </a:bodyPr>
            <a:lstStyle/>
            <a:p>
              <a:pPr algn="ctr"/>
              <a:r>
                <a:rPr lang="fr-FR" sz="1400" dirty="0" smtClean="0">
                  <a:solidFill>
                    <a:schemeClr val="bg1"/>
                  </a:solidFill>
                </a:rPr>
                <a:t>Falcon Heavy</a:t>
              </a:r>
              <a:endParaRPr lang="fr-FR" sz="1400" dirty="0">
                <a:solidFill>
                  <a:schemeClr val="bg1"/>
                </a:solidFill>
              </a:endParaRPr>
            </a:p>
          </p:txBody>
        </p:sp>
        <p:pic>
          <p:nvPicPr>
            <p:cNvPr id="30" name="Image 29"/>
            <p:cNvPicPr>
              <a:picLocks/>
            </p:cNvPicPr>
            <p:nvPr/>
          </p:nvPicPr>
          <p:blipFill>
            <a:blip r:embed="rId9" cstate="screen">
              <a:extLst>
                <a:ext uri="{28A0092B-C50C-407E-A947-70E740481C1C}">
                  <a14:useLocalDpi xmlns:a14="http://schemas.microsoft.com/office/drawing/2010/main"/>
                </a:ext>
              </a:extLst>
            </a:blip>
            <a:stretch>
              <a:fillRect/>
            </a:stretch>
          </p:blipFill>
          <p:spPr>
            <a:xfrm>
              <a:off x="10752274" y="1475963"/>
              <a:ext cx="432000" cy="252000"/>
            </a:xfrm>
            <a:prstGeom prst="rect">
              <a:avLst/>
            </a:prstGeom>
          </p:spPr>
        </p:pic>
      </p:grpSp>
      <p:sp>
        <p:nvSpPr>
          <p:cNvPr id="34" name="ZoneTexte 33"/>
          <p:cNvSpPr txBox="1"/>
          <p:nvPr/>
        </p:nvSpPr>
        <p:spPr>
          <a:xfrm>
            <a:off x="1687234" y="656466"/>
            <a:ext cx="2815192" cy="400110"/>
          </a:xfrm>
          <a:prstGeom prst="rect">
            <a:avLst/>
          </a:prstGeom>
          <a:noFill/>
        </p:spPr>
        <p:txBody>
          <a:bodyPr wrap="square" rtlCol="0">
            <a:spAutoFit/>
          </a:bodyPr>
          <a:lstStyle/>
          <a:p>
            <a:r>
              <a:rPr lang="fr-FR" sz="2000" dirty="0" smtClean="0">
                <a:solidFill>
                  <a:schemeClr val="bg1"/>
                </a:solidFill>
              </a:rPr>
              <a:t>Les différents lanceurs</a:t>
            </a:r>
            <a:endParaRPr lang="fr-FR" sz="2000" dirty="0">
              <a:solidFill>
                <a:schemeClr val="bg1"/>
              </a:solidFill>
            </a:endParaRPr>
          </a:p>
        </p:txBody>
      </p:sp>
    </p:spTree>
    <p:extLst>
      <p:ext uri="{BB962C8B-B14F-4D97-AF65-F5344CB8AC3E}">
        <p14:creationId xmlns:p14="http://schemas.microsoft.com/office/powerpoint/2010/main" val="2254625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e 150"/>
          <p:cNvGrpSpPr/>
          <p:nvPr/>
        </p:nvGrpSpPr>
        <p:grpSpPr>
          <a:xfrm>
            <a:off x="7987033" y="2861736"/>
            <a:ext cx="3200479" cy="974590"/>
            <a:chOff x="8853808" y="2674383"/>
            <a:chExt cx="3200479" cy="974590"/>
          </a:xfrm>
        </p:grpSpPr>
        <p:pic>
          <p:nvPicPr>
            <p:cNvPr id="139" name="Image 13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2677071"/>
              <a:ext cx="1159996" cy="278189"/>
            </a:xfrm>
            <a:prstGeom prst="rect">
              <a:avLst/>
            </a:prstGeom>
          </p:spPr>
        </p:pic>
        <p:pic>
          <p:nvPicPr>
            <p:cNvPr id="140" name="Image 13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2906718"/>
              <a:ext cx="1159996" cy="278189"/>
            </a:xfrm>
            <a:prstGeom prst="rect">
              <a:avLst/>
            </a:prstGeom>
          </p:spPr>
        </p:pic>
        <p:pic>
          <p:nvPicPr>
            <p:cNvPr id="141" name="Image 14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3136365"/>
              <a:ext cx="1159996" cy="278189"/>
            </a:xfrm>
            <a:prstGeom prst="rect">
              <a:avLst/>
            </a:prstGeom>
          </p:spPr>
        </p:pic>
        <p:pic>
          <p:nvPicPr>
            <p:cNvPr id="142" name="Image 14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53808" y="3366013"/>
              <a:ext cx="1159996" cy="278189"/>
            </a:xfrm>
            <a:prstGeom prst="rect">
              <a:avLst/>
            </a:prstGeom>
          </p:spPr>
        </p:pic>
        <p:pic>
          <p:nvPicPr>
            <p:cNvPr id="143" name="Image 14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2681842"/>
              <a:ext cx="1159996" cy="278189"/>
            </a:xfrm>
            <a:prstGeom prst="rect">
              <a:avLst/>
            </a:prstGeom>
          </p:spPr>
        </p:pic>
        <p:pic>
          <p:nvPicPr>
            <p:cNvPr id="144" name="Image 14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2911489"/>
              <a:ext cx="1159996" cy="278189"/>
            </a:xfrm>
            <a:prstGeom prst="rect">
              <a:avLst/>
            </a:prstGeom>
          </p:spPr>
        </p:pic>
        <p:pic>
          <p:nvPicPr>
            <p:cNvPr id="145" name="Image 14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3141136"/>
              <a:ext cx="1159996" cy="278189"/>
            </a:xfrm>
            <a:prstGeom prst="rect">
              <a:avLst/>
            </a:prstGeom>
          </p:spPr>
        </p:pic>
        <p:pic>
          <p:nvPicPr>
            <p:cNvPr id="146" name="Image 14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81627" y="3370784"/>
              <a:ext cx="1159996" cy="278189"/>
            </a:xfrm>
            <a:prstGeom prst="rect">
              <a:avLst/>
            </a:prstGeom>
          </p:spPr>
        </p:pic>
        <p:pic>
          <p:nvPicPr>
            <p:cNvPr id="147" name="Image 14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2674383"/>
              <a:ext cx="1159996" cy="278189"/>
            </a:xfrm>
            <a:prstGeom prst="rect">
              <a:avLst/>
            </a:prstGeom>
          </p:spPr>
        </p:pic>
        <p:pic>
          <p:nvPicPr>
            <p:cNvPr id="148" name="Image 14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2904030"/>
              <a:ext cx="1159996" cy="278189"/>
            </a:xfrm>
            <a:prstGeom prst="rect">
              <a:avLst/>
            </a:prstGeom>
          </p:spPr>
        </p:pic>
        <p:pic>
          <p:nvPicPr>
            <p:cNvPr id="149" name="Image 14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3133677"/>
              <a:ext cx="1159996" cy="278189"/>
            </a:xfrm>
            <a:prstGeom prst="rect">
              <a:avLst/>
            </a:prstGeom>
          </p:spPr>
        </p:pic>
        <p:pic>
          <p:nvPicPr>
            <p:cNvPr id="150" name="Image 14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4291" y="3363325"/>
              <a:ext cx="1159996" cy="278189"/>
            </a:xfrm>
            <a:prstGeom prst="rect">
              <a:avLst/>
            </a:prstGeom>
          </p:spPr>
        </p:pic>
      </p:grpSp>
      <p:sp>
        <p:nvSpPr>
          <p:cNvPr id="2" name="Titre 1"/>
          <p:cNvSpPr>
            <a:spLocks noGrp="1"/>
          </p:cNvSpPr>
          <p:nvPr>
            <p:ph type="title"/>
          </p:nvPr>
        </p:nvSpPr>
        <p:spPr/>
        <p:txBody>
          <a:bodyPr/>
          <a:lstStyle/>
          <a:p>
            <a:r>
              <a:rPr lang="fr-FR" dirty="0" smtClean="0"/>
              <a:t>Comment aller dans l’Espace ?</a:t>
            </a:r>
            <a:endParaRPr lang="fr-FR" dirty="0"/>
          </a:p>
        </p:txBody>
      </p:sp>
      <p:sp>
        <p:nvSpPr>
          <p:cNvPr id="5" name="Espace réservé du numéro de diapositive 4"/>
          <p:cNvSpPr>
            <a:spLocks noGrp="1"/>
          </p:cNvSpPr>
          <p:nvPr>
            <p:ph type="sldNum" sz="quarter" idx="4"/>
          </p:nvPr>
        </p:nvSpPr>
        <p:spPr/>
        <p:txBody>
          <a:bodyPr/>
          <a:lstStyle/>
          <a:p>
            <a:fld id="{877C2003-2E6E-4ABC-B270-3E95A87ADF8A}" type="slidenum">
              <a:rPr lang="en-GB" smtClean="0"/>
              <a:pPr/>
              <a:t>9</a:t>
            </a:fld>
            <a:endParaRPr lang="en-GB"/>
          </a:p>
        </p:txBody>
      </p:sp>
      <p:sp>
        <p:nvSpPr>
          <p:cNvPr id="6" name="Espace réservé du pied de page 5"/>
          <p:cNvSpPr>
            <a:spLocks noGrp="1"/>
          </p:cNvSpPr>
          <p:nvPr>
            <p:ph type="ftr" sz="quarter" idx="3"/>
          </p:nvPr>
        </p:nvSpPr>
        <p:spPr/>
        <p:txBody>
          <a:bodyPr/>
          <a:lstStyle/>
          <a:p>
            <a:r>
              <a:rPr lang="de-DE" smtClean="0"/>
              <a:t>© Copyright Airbus (Specify your Legal Entity YEAR) / Presentation title runs here (go to Header and Footer to edit this text)</a:t>
            </a:r>
            <a:endParaRPr lang="de-DE" dirty="0"/>
          </a:p>
        </p:txBody>
      </p:sp>
      <p:sp>
        <p:nvSpPr>
          <p:cNvPr id="7" name="Espace réservé de la date 6"/>
          <p:cNvSpPr>
            <a:spLocks noGrp="1"/>
          </p:cNvSpPr>
          <p:nvPr>
            <p:ph type="dt" sz="half" idx="2"/>
          </p:nvPr>
        </p:nvSpPr>
        <p:spPr/>
        <p:txBody>
          <a:bodyPr/>
          <a:lstStyle/>
          <a:p>
            <a:r>
              <a:rPr lang="de-DE" smtClean="0"/>
              <a:t>DD MONTH YEAR</a:t>
            </a:r>
            <a:endParaRPr lang="de-DE"/>
          </a:p>
        </p:txBody>
      </p:sp>
      <p:sp>
        <p:nvSpPr>
          <p:cNvPr id="16" name="ZoneTexte 15"/>
          <p:cNvSpPr txBox="1"/>
          <p:nvPr/>
        </p:nvSpPr>
        <p:spPr>
          <a:xfrm>
            <a:off x="8508200" y="2950216"/>
            <a:ext cx="2158145" cy="707886"/>
          </a:xfrm>
          <a:prstGeom prst="rect">
            <a:avLst/>
          </a:prstGeom>
          <a:noFill/>
          <a:effectLst>
            <a:outerShdw blurRad="63500" sx="86000" sy="86000" algn="ctr" rotWithShape="0">
              <a:prstClr val="black">
                <a:alpha val="40000"/>
              </a:prstClr>
            </a:outerShdw>
          </a:effectLst>
        </p:spPr>
        <p:txBody>
          <a:bodyPr wrap="square" rtlCol="0">
            <a:spAutoFit/>
          </a:bodyPr>
          <a:lstStyle/>
          <a:p>
            <a:pPr algn="ctr"/>
            <a:r>
              <a:rPr lang="fr-FR" sz="4000" dirty="0">
                <a:solidFill>
                  <a:schemeClr val="bg1"/>
                </a:solidFill>
                <a:effectLst>
                  <a:outerShdw blurRad="127000" sx="112000" sy="112000" algn="ctr" rotWithShape="0">
                    <a:prstClr val="black"/>
                  </a:outerShdw>
                </a:effectLst>
              </a:rPr>
              <a:t>x</a:t>
            </a:r>
            <a:r>
              <a:rPr lang="fr-FR" sz="4000" dirty="0" smtClean="0">
                <a:solidFill>
                  <a:schemeClr val="bg1"/>
                </a:solidFill>
                <a:effectLst>
                  <a:outerShdw blurRad="127000" sx="112000" sy="112000" algn="ctr" rotWithShape="0">
                    <a:prstClr val="black"/>
                  </a:outerShdw>
                </a:effectLst>
              </a:rPr>
              <a:t>12</a:t>
            </a:r>
            <a:endParaRPr lang="fr-FR" sz="4000" dirty="0">
              <a:solidFill>
                <a:schemeClr val="bg1"/>
              </a:solidFill>
              <a:effectLst>
                <a:outerShdw blurRad="127000" sx="112000" sy="112000" algn="ctr" rotWithShape="0">
                  <a:prstClr val="black"/>
                </a:outerShdw>
              </a:effectLst>
            </a:endParaRPr>
          </a:p>
        </p:txBody>
      </p:sp>
      <p:grpSp>
        <p:nvGrpSpPr>
          <p:cNvPr id="138" name="Groupe 137"/>
          <p:cNvGrpSpPr/>
          <p:nvPr/>
        </p:nvGrpSpPr>
        <p:grpSpPr>
          <a:xfrm>
            <a:off x="8060659" y="4223107"/>
            <a:ext cx="3053227" cy="1559054"/>
            <a:chOff x="7210333" y="4105490"/>
            <a:chExt cx="3053227" cy="1559054"/>
          </a:xfrm>
        </p:grpSpPr>
        <p:pic>
          <p:nvPicPr>
            <p:cNvPr id="13" name="Imag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105490"/>
              <a:ext cx="202807" cy="202807"/>
            </a:xfrm>
            <a:prstGeom prst="rect">
              <a:avLst/>
            </a:prstGeom>
          </p:spPr>
        </p:pic>
        <p:pic>
          <p:nvPicPr>
            <p:cNvPr id="19" name="Imag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298928"/>
              <a:ext cx="202807" cy="202807"/>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492366"/>
              <a:ext cx="202807" cy="202807"/>
            </a:xfrm>
            <a:prstGeom prst="rect">
              <a:avLst/>
            </a:prstGeom>
          </p:spPr>
        </p:pic>
        <p:pic>
          <p:nvPicPr>
            <p:cNvPr id="21" name="Imag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685804"/>
              <a:ext cx="202807" cy="202807"/>
            </a:xfrm>
            <a:prstGeom prst="rect">
              <a:avLst/>
            </a:prstGeom>
          </p:spPr>
        </p:pic>
        <p:pic>
          <p:nvPicPr>
            <p:cNvPr id="22" name="Imag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4879242"/>
              <a:ext cx="202807" cy="202807"/>
            </a:xfrm>
            <a:prstGeom prst="rect">
              <a:avLst/>
            </a:prstGeom>
          </p:spPr>
        </p:pic>
        <p:pic>
          <p:nvPicPr>
            <p:cNvPr id="23" name="Image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072680"/>
              <a:ext cx="202807" cy="202807"/>
            </a:xfrm>
            <a:prstGeom prst="rect">
              <a:avLst/>
            </a:prstGeom>
          </p:spPr>
        </p:pic>
        <p:pic>
          <p:nvPicPr>
            <p:cNvPr id="24" name="Imag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266118"/>
              <a:ext cx="202807" cy="202807"/>
            </a:xfrm>
            <a:prstGeom prst="rect">
              <a:avLst/>
            </a:prstGeom>
          </p:spPr>
        </p:pic>
        <p:pic>
          <p:nvPicPr>
            <p:cNvPr id="25" name="Imag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0022" y="5459553"/>
              <a:ext cx="202807" cy="202807"/>
            </a:xfrm>
            <a:prstGeom prst="rect">
              <a:avLst/>
            </a:prstGeom>
          </p:spPr>
        </p:pic>
        <p:pic>
          <p:nvPicPr>
            <p:cNvPr id="26" name="Image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107674"/>
              <a:ext cx="202807" cy="202807"/>
            </a:xfrm>
            <a:prstGeom prst="rect">
              <a:avLst/>
            </a:prstGeom>
          </p:spPr>
        </p:pic>
        <p:pic>
          <p:nvPicPr>
            <p:cNvPr id="27" name="Imag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301112"/>
              <a:ext cx="202807" cy="202807"/>
            </a:xfrm>
            <a:prstGeom prst="rect">
              <a:avLst/>
            </a:prstGeom>
          </p:spPr>
        </p:pic>
        <p:pic>
          <p:nvPicPr>
            <p:cNvPr id="28" name="Imag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494550"/>
              <a:ext cx="202807" cy="202807"/>
            </a:xfrm>
            <a:prstGeom prst="rect">
              <a:avLst/>
            </a:prstGeom>
          </p:spPr>
        </p:pic>
        <p:pic>
          <p:nvPicPr>
            <p:cNvPr id="29" name="Imag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687988"/>
              <a:ext cx="202807" cy="202807"/>
            </a:xfrm>
            <a:prstGeom prst="rect">
              <a:avLst/>
            </a:prstGeom>
          </p:spPr>
        </p:pic>
        <p:pic>
          <p:nvPicPr>
            <p:cNvPr id="30" name="Image 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4881426"/>
              <a:ext cx="202807" cy="202807"/>
            </a:xfrm>
            <a:prstGeom prst="rect">
              <a:avLst/>
            </a:prstGeom>
          </p:spPr>
        </p:pic>
        <p:pic>
          <p:nvPicPr>
            <p:cNvPr id="31" name="Imag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074864"/>
              <a:ext cx="202807" cy="202807"/>
            </a:xfrm>
            <a:prstGeom prst="rect">
              <a:avLst/>
            </a:prstGeom>
          </p:spPr>
        </p:pic>
        <p:pic>
          <p:nvPicPr>
            <p:cNvPr id="32" name="Imag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268302"/>
              <a:ext cx="202807" cy="202807"/>
            </a:xfrm>
            <a:prstGeom prst="rect">
              <a:avLst/>
            </a:prstGeom>
          </p:spPr>
        </p:pic>
        <p:pic>
          <p:nvPicPr>
            <p:cNvPr id="33" name="Imag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6147" y="5461737"/>
              <a:ext cx="202807" cy="202807"/>
            </a:xfrm>
            <a:prstGeom prst="rect">
              <a:avLst/>
            </a:prstGeom>
          </p:spPr>
        </p:pic>
        <p:pic>
          <p:nvPicPr>
            <p:cNvPr id="34" name="Image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105490"/>
              <a:ext cx="202807" cy="202807"/>
            </a:xfrm>
            <a:prstGeom prst="rect">
              <a:avLst/>
            </a:prstGeom>
          </p:spPr>
        </p:pic>
        <p:pic>
          <p:nvPicPr>
            <p:cNvPr id="35" name="Imag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298928"/>
              <a:ext cx="202807" cy="202807"/>
            </a:xfrm>
            <a:prstGeom prst="rect">
              <a:avLst/>
            </a:prstGeom>
          </p:spPr>
        </p:pic>
        <p:pic>
          <p:nvPicPr>
            <p:cNvPr id="36" name="Imag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492366"/>
              <a:ext cx="202807" cy="202807"/>
            </a:xfrm>
            <a:prstGeom prst="rect">
              <a:avLst/>
            </a:prstGeom>
          </p:spPr>
        </p:pic>
        <p:pic>
          <p:nvPicPr>
            <p:cNvPr id="37" name="Imag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685804"/>
              <a:ext cx="202807" cy="202807"/>
            </a:xfrm>
            <a:prstGeom prst="rect">
              <a:avLst/>
            </a:prstGeom>
          </p:spPr>
        </p:pic>
        <p:pic>
          <p:nvPicPr>
            <p:cNvPr id="38" name="Image 3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4879242"/>
              <a:ext cx="202807" cy="202807"/>
            </a:xfrm>
            <a:prstGeom prst="rect">
              <a:avLst/>
            </a:prstGeom>
          </p:spPr>
        </p:pic>
        <p:pic>
          <p:nvPicPr>
            <p:cNvPr id="39" name="Imag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072680"/>
              <a:ext cx="202807" cy="202807"/>
            </a:xfrm>
            <a:prstGeom prst="rect">
              <a:avLst/>
            </a:prstGeom>
          </p:spPr>
        </p:pic>
        <p:pic>
          <p:nvPicPr>
            <p:cNvPr id="40" name="Imag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266118"/>
              <a:ext cx="202807" cy="202807"/>
            </a:xfrm>
            <a:prstGeom prst="rect">
              <a:avLst/>
            </a:prstGeom>
          </p:spPr>
        </p:pic>
        <p:pic>
          <p:nvPicPr>
            <p:cNvPr id="41" name="Imag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8152" y="5459553"/>
              <a:ext cx="202807" cy="202807"/>
            </a:xfrm>
            <a:prstGeom prst="rect">
              <a:avLst/>
            </a:prstGeom>
          </p:spPr>
        </p:pic>
        <p:pic>
          <p:nvPicPr>
            <p:cNvPr id="42" name="Imag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105490"/>
              <a:ext cx="202807" cy="202807"/>
            </a:xfrm>
            <a:prstGeom prst="rect">
              <a:avLst/>
            </a:prstGeom>
          </p:spPr>
        </p:pic>
        <p:pic>
          <p:nvPicPr>
            <p:cNvPr id="43" name="Image 4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298928"/>
              <a:ext cx="202807" cy="202807"/>
            </a:xfrm>
            <a:prstGeom prst="rect">
              <a:avLst/>
            </a:prstGeom>
          </p:spPr>
        </p:pic>
        <p:pic>
          <p:nvPicPr>
            <p:cNvPr id="44" name="Imag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492366"/>
              <a:ext cx="202807" cy="202807"/>
            </a:xfrm>
            <a:prstGeom prst="rect">
              <a:avLst/>
            </a:prstGeom>
          </p:spPr>
        </p:pic>
        <p:pic>
          <p:nvPicPr>
            <p:cNvPr id="45" name="Imag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685804"/>
              <a:ext cx="202807" cy="202807"/>
            </a:xfrm>
            <a:prstGeom prst="rect">
              <a:avLst/>
            </a:prstGeom>
          </p:spPr>
        </p:pic>
        <p:pic>
          <p:nvPicPr>
            <p:cNvPr id="46" name="Image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4879242"/>
              <a:ext cx="202807" cy="202807"/>
            </a:xfrm>
            <a:prstGeom prst="rect">
              <a:avLst/>
            </a:prstGeom>
          </p:spPr>
        </p:pic>
        <p:pic>
          <p:nvPicPr>
            <p:cNvPr id="47" name="Imag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072680"/>
              <a:ext cx="202807" cy="202807"/>
            </a:xfrm>
            <a:prstGeom prst="rect">
              <a:avLst/>
            </a:prstGeom>
          </p:spPr>
        </p:pic>
        <p:pic>
          <p:nvPicPr>
            <p:cNvPr id="48" name="Imag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266118"/>
              <a:ext cx="202807" cy="202807"/>
            </a:xfrm>
            <a:prstGeom prst="rect">
              <a:avLst/>
            </a:prstGeom>
          </p:spPr>
        </p:pic>
        <p:pic>
          <p:nvPicPr>
            <p:cNvPr id="49" name="Image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8471" y="5459553"/>
              <a:ext cx="202807" cy="202807"/>
            </a:xfrm>
            <a:prstGeom prst="rect">
              <a:avLst/>
            </a:prstGeom>
          </p:spPr>
        </p:pic>
        <p:pic>
          <p:nvPicPr>
            <p:cNvPr id="50" name="Image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105490"/>
              <a:ext cx="202807" cy="202807"/>
            </a:xfrm>
            <a:prstGeom prst="rect">
              <a:avLst/>
            </a:prstGeom>
          </p:spPr>
        </p:pic>
        <p:pic>
          <p:nvPicPr>
            <p:cNvPr id="51" name="Imag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298928"/>
              <a:ext cx="202807" cy="202807"/>
            </a:xfrm>
            <a:prstGeom prst="rect">
              <a:avLst/>
            </a:prstGeom>
          </p:spPr>
        </p:pic>
        <p:pic>
          <p:nvPicPr>
            <p:cNvPr id="52" name="Image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492366"/>
              <a:ext cx="202807" cy="202807"/>
            </a:xfrm>
            <a:prstGeom prst="rect">
              <a:avLst/>
            </a:prstGeom>
          </p:spPr>
        </p:pic>
        <p:pic>
          <p:nvPicPr>
            <p:cNvPr id="53" name="Image 5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685804"/>
              <a:ext cx="202807" cy="202807"/>
            </a:xfrm>
            <a:prstGeom prst="rect">
              <a:avLst/>
            </a:prstGeom>
          </p:spPr>
        </p:pic>
        <p:pic>
          <p:nvPicPr>
            <p:cNvPr id="54" name="Image 5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4879242"/>
              <a:ext cx="202807" cy="202807"/>
            </a:xfrm>
            <a:prstGeom prst="rect">
              <a:avLst/>
            </a:prstGeom>
          </p:spPr>
        </p:pic>
        <p:pic>
          <p:nvPicPr>
            <p:cNvPr id="55" name="Imag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072680"/>
              <a:ext cx="202807" cy="202807"/>
            </a:xfrm>
            <a:prstGeom prst="rect">
              <a:avLst/>
            </a:prstGeom>
          </p:spPr>
        </p:pic>
        <p:pic>
          <p:nvPicPr>
            <p:cNvPr id="56" name="Imag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266118"/>
              <a:ext cx="202807" cy="202807"/>
            </a:xfrm>
            <a:prstGeom prst="rect">
              <a:avLst/>
            </a:prstGeom>
          </p:spPr>
        </p:pic>
        <p:pic>
          <p:nvPicPr>
            <p:cNvPr id="57" name="Image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9337" y="5459553"/>
              <a:ext cx="202807" cy="202807"/>
            </a:xfrm>
            <a:prstGeom prst="rect">
              <a:avLst/>
            </a:prstGeom>
          </p:spPr>
        </p:pic>
        <p:pic>
          <p:nvPicPr>
            <p:cNvPr id="58" name="Image 5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105490"/>
              <a:ext cx="202807" cy="202807"/>
            </a:xfrm>
            <a:prstGeom prst="rect">
              <a:avLst/>
            </a:prstGeom>
          </p:spPr>
        </p:pic>
        <p:pic>
          <p:nvPicPr>
            <p:cNvPr id="59" name="Imag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298928"/>
              <a:ext cx="202807" cy="202807"/>
            </a:xfrm>
            <a:prstGeom prst="rect">
              <a:avLst/>
            </a:prstGeom>
          </p:spPr>
        </p:pic>
        <p:pic>
          <p:nvPicPr>
            <p:cNvPr id="60" name="Image 5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492366"/>
              <a:ext cx="202807" cy="202807"/>
            </a:xfrm>
            <a:prstGeom prst="rect">
              <a:avLst/>
            </a:prstGeom>
          </p:spPr>
        </p:pic>
        <p:pic>
          <p:nvPicPr>
            <p:cNvPr id="61" name="Imag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685804"/>
              <a:ext cx="202807" cy="202807"/>
            </a:xfrm>
            <a:prstGeom prst="rect">
              <a:avLst/>
            </a:prstGeom>
          </p:spPr>
        </p:pic>
        <p:pic>
          <p:nvPicPr>
            <p:cNvPr id="62" name="Image 6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4879242"/>
              <a:ext cx="202807" cy="202807"/>
            </a:xfrm>
            <a:prstGeom prst="rect">
              <a:avLst/>
            </a:prstGeom>
          </p:spPr>
        </p:pic>
        <p:pic>
          <p:nvPicPr>
            <p:cNvPr id="63" name="Image 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072680"/>
              <a:ext cx="202807" cy="202807"/>
            </a:xfrm>
            <a:prstGeom prst="rect">
              <a:avLst/>
            </a:prstGeom>
          </p:spPr>
        </p:pic>
        <p:pic>
          <p:nvPicPr>
            <p:cNvPr id="64" name="Image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266118"/>
              <a:ext cx="202807" cy="202807"/>
            </a:xfrm>
            <a:prstGeom prst="rect">
              <a:avLst/>
            </a:prstGeom>
          </p:spPr>
        </p:pic>
        <p:pic>
          <p:nvPicPr>
            <p:cNvPr id="65" name="Image 6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2144" y="5459553"/>
              <a:ext cx="202807" cy="202807"/>
            </a:xfrm>
            <a:prstGeom prst="rect">
              <a:avLst/>
            </a:prstGeom>
          </p:spPr>
        </p:pic>
        <p:pic>
          <p:nvPicPr>
            <p:cNvPr id="66" name="Imag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105490"/>
              <a:ext cx="202807" cy="202807"/>
            </a:xfrm>
            <a:prstGeom prst="rect">
              <a:avLst/>
            </a:prstGeom>
          </p:spPr>
        </p:pic>
        <p:pic>
          <p:nvPicPr>
            <p:cNvPr id="67" name="Imag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298928"/>
              <a:ext cx="202807" cy="202807"/>
            </a:xfrm>
            <a:prstGeom prst="rect">
              <a:avLst/>
            </a:prstGeom>
          </p:spPr>
        </p:pic>
        <p:pic>
          <p:nvPicPr>
            <p:cNvPr id="68" name="Image 6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492366"/>
              <a:ext cx="202807" cy="202807"/>
            </a:xfrm>
            <a:prstGeom prst="rect">
              <a:avLst/>
            </a:prstGeom>
          </p:spPr>
        </p:pic>
        <p:pic>
          <p:nvPicPr>
            <p:cNvPr id="69" name="Imag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685804"/>
              <a:ext cx="202807" cy="202807"/>
            </a:xfrm>
            <a:prstGeom prst="rect">
              <a:avLst/>
            </a:prstGeom>
          </p:spPr>
        </p:pic>
        <p:pic>
          <p:nvPicPr>
            <p:cNvPr id="70" name="Imag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4879242"/>
              <a:ext cx="202807" cy="202807"/>
            </a:xfrm>
            <a:prstGeom prst="rect">
              <a:avLst/>
            </a:prstGeom>
          </p:spPr>
        </p:pic>
        <p:pic>
          <p:nvPicPr>
            <p:cNvPr id="71" name="Imag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072680"/>
              <a:ext cx="202807" cy="202807"/>
            </a:xfrm>
            <a:prstGeom prst="rect">
              <a:avLst/>
            </a:prstGeom>
          </p:spPr>
        </p:pic>
        <p:pic>
          <p:nvPicPr>
            <p:cNvPr id="72" name="Image 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266118"/>
              <a:ext cx="202807" cy="202807"/>
            </a:xfrm>
            <a:prstGeom prst="rect">
              <a:avLst/>
            </a:prstGeom>
          </p:spPr>
        </p:pic>
        <p:pic>
          <p:nvPicPr>
            <p:cNvPr id="73" name="Imag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3010" y="5459553"/>
              <a:ext cx="202807" cy="202807"/>
            </a:xfrm>
            <a:prstGeom prst="rect">
              <a:avLst/>
            </a:prstGeom>
          </p:spPr>
        </p:pic>
        <p:pic>
          <p:nvPicPr>
            <p:cNvPr id="74" name="Imag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105490"/>
              <a:ext cx="202807" cy="202807"/>
            </a:xfrm>
            <a:prstGeom prst="rect">
              <a:avLst/>
            </a:prstGeom>
          </p:spPr>
        </p:pic>
        <p:pic>
          <p:nvPicPr>
            <p:cNvPr id="75" name="Image 7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298928"/>
              <a:ext cx="202807" cy="202807"/>
            </a:xfrm>
            <a:prstGeom prst="rect">
              <a:avLst/>
            </a:prstGeom>
          </p:spPr>
        </p:pic>
        <p:pic>
          <p:nvPicPr>
            <p:cNvPr id="76" name="Image 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492366"/>
              <a:ext cx="202807" cy="202807"/>
            </a:xfrm>
            <a:prstGeom prst="rect">
              <a:avLst/>
            </a:prstGeom>
          </p:spPr>
        </p:pic>
        <p:pic>
          <p:nvPicPr>
            <p:cNvPr id="77" name="Image 7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685804"/>
              <a:ext cx="202807" cy="202807"/>
            </a:xfrm>
            <a:prstGeom prst="rect">
              <a:avLst/>
            </a:prstGeom>
          </p:spPr>
        </p:pic>
        <p:pic>
          <p:nvPicPr>
            <p:cNvPr id="78" name="Imag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4879242"/>
              <a:ext cx="202807" cy="202807"/>
            </a:xfrm>
            <a:prstGeom prst="rect">
              <a:avLst/>
            </a:prstGeom>
          </p:spPr>
        </p:pic>
        <p:pic>
          <p:nvPicPr>
            <p:cNvPr id="79" name="Image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072680"/>
              <a:ext cx="202807" cy="202807"/>
            </a:xfrm>
            <a:prstGeom prst="rect">
              <a:avLst/>
            </a:prstGeom>
          </p:spPr>
        </p:pic>
        <p:pic>
          <p:nvPicPr>
            <p:cNvPr id="80" name="Image 7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266118"/>
              <a:ext cx="202807" cy="202807"/>
            </a:xfrm>
            <a:prstGeom prst="rect">
              <a:avLst/>
            </a:prstGeom>
          </p:spPr>
        </p:pic>
        <p:pic>
          <p:nvPicPr>
            <p:cNvPr id="81" name="Image 8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459" y="5459553"/>
              <a:ext cx="202807" cy="202807"/>
            </a:xfrm>
            <a:prstGeom prst="rect">
              <a:avLst/>
            </a:prstGeom>
          </p:spPr>
        </p:pic>
        <p:pic>
          <p:nvPicPr>
            <p:cNvPr id="82" name="Image 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105490"/>
              <a:ext cx="202807" cy="202807"/>
            </a:xfrm>
            <a:prstGeom prst="rect">
              <a:avLst/>
            </a:prstGeom>
          </p:spPr>
        </p:pic>
        <p:pic>
          <p:nvPicPr>
            <p:cNvPr id="83" name="Image 8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298928"/>
              <a:ext cx="202807" cy="202807"/>
            </a:xfrm>
            <a:prstGeom prst="rect">
              <a:avLst/>
            </a:prstGeom>
          </p:spPr>
        </p:pic>
        <p:pic>
          <p:nvPicPr>
            <p:cNvPr id="84" name="Image 8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492366"/>
              <a:ext cx="202807" cy="202807"/>
            </a:xfrm>
            <a:prstGeom prst="rect">
              <a:avLst/>
            </a:prstGeom>
          </p:spPr>
        </p:pic>
        <p:pic>
          <p:nvPicPr>
            <p:cNvPr id="85" name="Image 8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685804"/>
              <a:ext cx="202807" cy="202807"/>
            </a:xfrm>
            <a:prstGeom prst="rect">
              <a:avLst/>
            </a:prstGeom>
          </p:spPr>
        </p:pic>
        <p:pic>
          <p:nvPicPr>
            <p:cNvPr id="86" name="Image 8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4879242"/>
              <a:ext cx="202807" cy="202807"/>
            </a:xfrm>
            <a:prstGeom prst="rect">
              <a:avLst/>
            </a:prstGeom>
          </p:spPr>
        </p:pic>
        <p:pic>
          <p:nvPicPr>
            <p:cNvPr id="87" name="Image 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072680"/>
              <a:ext cx="202807" cy="202807"/>
            </a:xfrm>
            <a:prstGeom prst="rect">
              <a:avLst/>
            </a:prstGeom>
          </p:spPr>
        </p:pic>
        <p:pic>
          <p:nvPicPr>
            <p:cNvPr id="88" name="Image 8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266118"/>
              <a:ext cx="202807" cy="202807"/>
            </a:xfrm>
            <a:prstGeom prst="rect">
              <a:avLst/>
            </a:prstGeom>
          </p:spPr>
        </p:pic>
        <p:pic>
          <p:nvPicPr>
            <p:cNvPr id="89" name="Image 8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896" y="5459553"/>
              <a:ext cx="202807" cy="202807"/>
            </a:xfrm>
            <a:prstGeom prst="rect">
              <a:avLst/>
            </a:prstGeom>
          </p:spPr>
        </p:pic>
        <p:pic>
          <p:nvPicPr>
            <p:cNvPr id="90" name="Image 8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105490"/>
              <a:ext cx="202807" cy="202807"/>
            </a:xfrm>
            <a:prstGeom prst="rect">
              <a:avLst/>
            </a:prstGeom>
          </p:spPr>
        </p:pic>
        <p:pic>
          <p:nvPicPr>
            <p:cNvPr id="91" name="Image 9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298928"/>
              <a:ext cx="202807" cy="202807"/>
            </a:xfrm>
            <a:prstGeom prst="rect">
              <a:avLst/>
            </a:prstGeom>
          </p:spPr>
        </p:pic>
        <p:pic>
          <p:nvPicPr>
            <p:cNvPr id="92" name="Image 9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492366"/>
              <a:ext cx="202807" cy="202807"/>
            </a:xfrm>
            <a:prstGeom prst="rect">
              <a:avLst/>
            </a:prstGeom>
          </p:spPr>
        </p:pic>
        <p:pic>
          <p:nvPicPr>
            <p:cNvPr id="93" name="Image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685804"/>
              <a:ext cx="202807" cy="202807"/>
            </a:xfrm>
            <a:prstGeom prst="rect">
              <a:avLst/>
            </a:prstGeom>
          </p:spPr>
        </p:pic>
        <p:pic>
          <p:nvPicPr>
            <p:cNvPr id="94" name="Image 9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4879242"/>
              <a:ext cx="202807" cy="202807"/>
            </a:xfrm>
            <a:prstGeom prst="rect">
              <a:avLst/>
            </a:prstGeom>
          </p:spPr>
        </p:pic>
        <p:pic>
          <p:nvPicPr>
            <p:cNvPr id="95" name="Image 9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072680"/>
              <a:ext cx="202807" cy="202807"/>
            </a:xfrm>
            <a:prstGeom prst="rect">
              <a:avLst/>
            </a:prstGeom>
          </p:spPr>
        </p:pic>
        <p:pic>
          <p:nvPicPr>
            <p:cNvPr id="96" name="Image 9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266118"/>
              <a:ext cx="202807" cy="202807"/>
            </a:xfrm>
            <a:prstGeom prst="rect">
              <a:avLst/>
            </a:prstGeom>
          </p:spPr>
        </p:pic>
        <p:pic>
          <p:nvPicPr>
            <p:cNvPr id="97" name="Image 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0333" y="5459553"/>
              <a:ext cx="202807" cy="202807"/>
            </a:xfrm>
            <a:prstGeom prst="rect">
              <a:avLst/>
            </a:prstGeom>
          </p:spPr>
        </p:pic>
        <p:pic>
          <p:nvPicPr>
            <p:cNvPr id="98" name="Image 9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107437"/>
              <a:ext cx="202807" cy="202807"/>
            </a:xfrm>
            <a:prstGeom prst="rect">
              <a:avLst/>
            </a:prstGeom>
          </p:spPr>
        </p:pic>
        <p:pic>
          <p:nvPicPr>
            <p:cNvPr id="99" name="Image 9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300875"/>
              <a:ext cx="202807" cy="202807"/>
            </a:xfrm>
            <a:prstGeom prst="rect">
              <a:avLst/>
            </a:prstGeom>
          </p:spPr>
        </p:pic>
        <p:pic>
          <p:nvPicPr>
            <p:cNvPr id="100" name="Image 9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494313"/>
              <a:ext cx="202807" cy="202807"/>
            </a:xfrm>
            <a:prstGeom prst="rect">
              <a:avLst/>
            </a:prstGeom>
          </p:spPr>
        </p:pic>
        <p:pic>
          <p:nvPicPr>
            <p:cNvPr id="101" name="Image 10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687751"/>
              <a:ext cx="202807" cy="202807"/>
            </a:xfrm>
            <a:prstGeom prst="rect">
              <a:avLst/>
            </a:prstGeom>
          </p:spPr>
        </p:pic>
        <p:pic>
          <p:nvPicPr>
            <p:cNvPr id="102" name="Image 10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4881189"/>
              <a:ext cx="202807" cy="202807"/>
            </a:xfrm>
            <a:prstGeom prst="rect">
              <a:avLst/>
            </a:prstGeom>
          </p:spPr>
        </p:pic>
        <p:pic>
          <p:nvPicPr>
            <p:cNvPr id="103" name="Image 10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074627"/>
              <a:ext cx="202807" cy="202807"/>
            </a:xfrm>
            <a:prstGeom prst="rect">
              <a:avLst/>
            </a:prstGeom>
          </p:spPr>
        </p:pic>
        <p:pic>
          <p:nvPicPr>
            <p:cNvPr id="104" name="Image 10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268065"/>
              <a:ext cx="202807" cy="202807"/>
            </a:xfrm>
            <a:prstGeom prst="rect">
              <a:avLst/>
            </a:prstGeom>
          </p:spPr>
        </p:pic>
        <p:pic>
          <p:nvPicPr>
            <p:cNvPr id="105" name="Image 10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0816" y="5461500"/>
              <a:ext cx="202807" cy="202807"/>
            </a:xfrm>
            <a:prstGeom prst="rect">
              <a:avLst/>
            </a:prstGeom>
          </p:spPr>
        </p:pic>
        <p:pic>
          <p:nvPicPr>
            <p:cNvPr id="106" name="Image 10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105490"/>
              <a:ext cx="202807" cy="202807"/>
            </a:xfrm>
            <a:prstGeom prst="rect">
              <a:avLst/>
            </a:prstGeom>
          </p:spPr>
        </p:pic>
        <p:pic>
          <p:nvPicPr>
            <p:cNvPr id="107" name="Image 10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298928"/>
              <a:ext cx="202807" cy="202807"/>
            </a:xfrm>
            <a:prstGeom prst="rect">
              <a:avLst/>
            </a:prstGeom>
          </p:spPr>
        </p:pic>
        <p:pic>
          <p:nvPicPr>
            <p:cNvPr id="108" name="Image 10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492366"/>
              <a:ext cx="202807" cy="202807"/>
            </a:xfrm>
            <a:prstGeom prst="rect">
              <a:avLst/>
            </a:prstGeom>
          </p:spPr>
        </p:pic>
        <p:pic>
          <p:nvPicPr>
            <p:cNvPr id="109" name="Image 10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685804"/>
              <a:ext cx="202807" cy="202807"/>
            </a:xfrm>
            <a:prstGeom prst="rect">
              <a:avLst/>
            </a:prstGeom>
          </p:spPr>
        </p:pic>
        <p:pic>
          <p:nvPicPr>
            <p:cNvPr id="110" name="Image 10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4879242"/>
              <a:ext cx="202807" cy="202807"/>
            </a:xfrm>
            <a:prstGeom prst="rect">
              <a:avLst/>
            </a:prstGeom>
          </p:spPr>
        </p:pic>
        <p:pic>
          <p:nvPicPr>
            <p:cNvPr id="111" name="Image 1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072680"/>
              <a:ext cx="202807" cy="202807"/>
            </a:xfrm>
            <a:prstGeom prst="rect">
              <a:avLst/>
            </a:prstGeom>
          </p:spPr>
        </p:pic>
        <p:pic>
          <p:nvPicPr>
            <p:cNvPr id="112" name="Image 1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266118"/>
              <a:ext cx="202807" cy="202807"/>
            </a:xfrm>
            <a:prstGeom prst="rect">
              <a:avLst/>
            </a:prstGeom>
          </p:spPr>
        </p:pic>
        <p:pic>
          <p:nvPicPr>
            <p:cNvPr id="113" name="Image 1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620" y="5459553"/>
              <a:ext cx="202807" cy="202807"/>
            </a:xfrm>
            <a:prstGeom prst="rect">
              <a:avLst/>
            </a:prstGeom>
          </p:spPr>
        </p:pic>
        <p:pic>
          <p:nvPicPr>
            <p:cNvPr id="114" name="Image 1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105490"/>
              <a:ext cx="202807" cy="202807"/>
            </a:xfrm>
            <a:prstGeom prst="rect">
              <a:avLst/>
            </a:prstGeom>
          </p:spPr>
        </p:pic>
        <p:pic>
          <p:nvPicPr>
            <p:cNvPr id="115" name="Image 1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298928"/>
              <a:ext cx="202807" cy="202807"/>
            </a:xfrm>
            <a:prstGeom prst="rect">
              <a:avLst/>
            </a:prstGeom>
          </p:spPr>
        </p:pic>
        <p:pic>
          <p:nvPicPr>
            <p:cNvPr id="116" name="Image 1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492366"/>
              <a:ext cx="202807" cy="202807"/>
            </a:xfrm>
            <a:prstGeom prst="rect">
              <a:avLst/>
            </a:prstGeom>
          </p:spPr>
        </p:pic>
        <p:pic>
          <p:nvPicPr>
            <p:cNvPr id="117" name="Image 1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685804"/>
              <a:ext cx="202807" cy="202807"/>
            </a:xfrm>
            <a:prstGeom prst="rect">
              <a:avLst/>
            </a:prstGeom>
          </p:spPr>
        </p:pic>
        <p:pic>
          <p:nvPicPr>
            <p:cNvPr id="118" name="Image 1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4879242"/>
              <a:ext cx="202807" cy="202807"/>
            </a:xfrm>
            <a:prstGeom prst="rect">
              <a:avLst/>
            </a:prstGeom>
          </p:spPr>
        </p:pic>
        <p:pic>
          <p:nvPicPr>
            <p:cNvPr id="119" name="Image 1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072680"/>
              <a:ext cx="202807" cy="202807"/>
            </a:xfrm>
            <a:prstGeom prst="rect">
              <a:avLst/>
            </a:prstGeom>
          </p:spPr>
        </p:pic>
        <p:pic>
          <p:nvPicPr>
            <p:cNvPr id="120" name="Image 1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266118"/>
              <a:ext cx="202807" cy="202807"/>
            </a:xfrm>
            <a:prstGeom prst="rect">
              <a:avLst/>
            </a:prstGeom>
          </p:spPr>
        </p:pic>
        <p:pic>
          <p:nvPicPr>
            <p:cNvPr id="121" name="Image 1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59020" y="5459553"/>
              <a:ext cx="202807" cy="202807"/>
            </a:xfrm>
            <a:prstGeom prst="rect">
              <a:avLst/>
            </a:prstGeom>
          </p:spPr>
        </p:pic>
        <p:pic>
          <p:nvPicPr>
            <p:cNvPr id="122" name="Image 1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105490"/>
              <a:ext cx="202807" cy="202807"/>
            </a:xfrm>
            <a:prstGeom prst="rect">
              <a:avLst/>
            </a:prstGeom>
          </p:spPr>
        </p:pic>
        <p:pic>
          <p:nvPicPr>
            <p:cNvPr id="123" name="Image 1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298928"/>
              <a:ext cx="202807" cy="202807"/>
            </a:xfrm>
            <a:prstGeom prst="rect">
              <a:avLst/>
            </a:prstGeom>
          </p:spPr>
        </p:pic>
        <p:pic>
          <p:nvPicPr>
            <p:cNvPr id="124" name="Image 1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492366"/>
              <a:ext cx="202807" cy="202807"/>
            </a:xfrm>
            <a:prstGeom prst="rect">
              <a:avLst/>
            </a:prstGeom>
          </p:spPr>
        </p:pic>
        <p:pic>
          <p:nvPicPr>
            <p:cNvPr id="125" name="Image 1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685804"/>
              <a:ext cx="202807" cy="202807"/>
            </a:xfrm>
            <a:prstGeom prst="rect">
              <a:avLst/>
            </a:prstGeom>
          </p:spPr>
        </p:pic>
        <p:pic>
          <p:nvPicPr>
            <p:cNvPr id="126" name="Image 1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4879242"/>
              <a:ext cx="202807" cy="202807"/>
            </a:xfrm>
            <a:prstGeom prst="rect">
              <a:avLst/>
            </a:prstGeom>
          </p:spPr>
        </p:pic>
        <p:pic>
          <p:nvPicPr>
            <p:cNvPr id="127" name="Image 1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072680"/>
              <a:ext cx="202807" cy="202807"/>
            </a:xfrm>
            <a:prstGeom prst="rect">
              <a:avLst/>
            </a:prstGeom>
          </p:spPr>
        </p:pic>
        <p:pic>
          <p:nvPicPr>
            <p:cNvPr id="128" name="Image 1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266118"/>
              <a:ext cx="202807" cy="202807"/>
            </a:xfrm>
            <a:prstGeom prst="rect">
              <a:avLst/>
            </a:prstGeom>
          </p:spPr>
        </p:pic>
        <p:pic>
          <p:nvPicPr>
            <p:cNvPr id="129" name="Image 1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0090" y="5459553"/>
              <a:ext cx="202807" cy="202807"/>
            </a:xfrm>
            <a:prstGeom prst="rect">
              <a:avLst/>
            </a:prstGeom>
          </p:spPr>
        </p:pic>
        <p:pic>
          <p:nvPicPr>
            <p:cNvPr id="130" name="Image 12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105490"/>
              <a:ext cx="202807" cy="202807"/>
            </a:xfrm>
            <a:prstGeom prst="rect">
              <a:avLst/>
            </a:prstGeom>
          </p:spPr>
        </p:pic>
        <p:pic>
          <p:nvPicPr>
            <p:cNvPr id="131" name="Image 1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298928"/>
              <a:ext cx="202807" cy="202807"/>
            </a:xfrm>
            <a:prstGeom prst="rect">
              <a:avLst/>
            </a:prstGeom>
          </p:spPr>
        </p:pic>
        <p:pic>
          <p:nvPicPr>
            <p:cNvPr id="132" name="Image 1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492366"/>
              <a:ext cx="202807" cy="202807"/>
            </a:xfrm>
            <a:prstGeom prst="rect">
              <a:avLst/>
            </a:prstGeom>
          </p:spPr>
        </p:pic>
        <p:pic>
          <p:nvPicPr>
            <p:cNvPr id="133" name="Image 1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685804"/>
              <a:ext cx="202807" cy="202807"/>
            </a:xfrm>
            <a:prstGeom prst="rect">
              <a:avLst/>
            </a:prstGeom>
          </p:spPr>
        </p:pic>
        <p:pic>
          <p:nvPicPr>
            <p:cNvPr id="134" name="Image 1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4879242"/>
              <a:ext cx="202807" cy="202807"/>
            </a:xfrm>
            <a:prstGeom prst="rect">
              <a:avLst/>
            </a:prstGeom>
          </p:spPr>
        </p:pic>
        <p:pic>
          <p:nvPicPr>
            <p:cNvPr id="135" name="Image 1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072680"/>
              <a:ext cx="202807" cy="202807"/>
            </a:xfrm>
            <a:prstGeom prst="rect">
              <a:avLst/>
            </a:prstGeom>
          </p:spPr>
        </p:pic>
        <p:pic>
          <p:nvPicPr>
            <p:cNvPr id="136" name="Image 1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266118"/>
              <a:ext cx="202807" cy="202807"/>
            </a:xfrm>
            <a:prstGeom prst="rect">
              <a:avLst/>
            </a:prstGeom>
          </p:spPr>
        </p:pic>
        <p:pic>
          <p:nvPicPr>
            <p:cNvPr id="137" name="Image 1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0753" y="5459553"/>
              <a:ext cx="202807" cy="202807"/>
            </a:xfrm>
            <a:prstGeom prst="rect">
              <a:avLst/>
            </a:prstGeom>
          </p:spPr>
        </p:pic>
      </p:grpSp>
      <p:sp>
        <p:nvSpPr>
          <p:cNvPr id="17" name="ZoneTexte 16"/>
          <p:cNvSpPr txBox="1"/>
          <p:nvPr/>
        </p:nvSpPr>
        <p:spPr>
          <a:xfrm>
            <a:off x="8508200" y="4557890"/>
            <a:ext cx="2158145" cy="707886"/>
          </a:xfrm>
          <a:prstGeom prst="rect">
            <a:avLst/>
          </a:prstGeom>
          <a:noFill/>
        </p:spPr>
        <p:txBody>
          <a:bodyPr wrap="square" rtlCol="0">
            <a:spAutoFit/>
          </a:bodyPr>
          <a:lstStyle/>
          <a:p>
            <a:pPr algn="ctr"/>
            <a:r>
              <a:rPr lang="fr-FR" sz="4000" dirty="0">
                <a:solidFill>
                  <a:schemeClr val="bg1"/>
                </a:solidFill>
                <a:effectLst>
                  <a:outerShdw blurRad="127000" sx="112000" sy="112000" algn="ctr" rotWithShape="0">
                    <a:prstClr val="black"/>
                  </a:outerShdw>
                </a:effectLst>
              </a:rPr>
              <a:t>x120</a:t>
            </a:r>
          </a:p>
        </p:txBody>
      </p:sp>
      <p:grpSp>
        <p:nvGrpSpPr>
          <p:cNvPr id="153" name="Groupe 152"/>
          <p:cNvGrpSpPr/>
          <p:nvPr/>
        </p:nvGrpSpPr>
        <p:grpSpPr>
          <a:xfrm>
            <a:off x="8157079" y="1742011"/>
            <a:ext cx="2698289" cy="540144"/>
            <a:chOff x="9144142" y="1590259"/>
            <a:chExt cx="2698289" cy="540144"/>
          </a:xfrm>
        </p:grpSpPr>
        <p:sp>
          <p:nvSpPr>
            <p:cNvPr id="15" name="ZoneTexte 14"/>
            <p:cNvSpPr txBox="1"/>
            <p:nvPr/>
          </p:nvSpPr>
          <p:spPr>
            <a:xfrm>
              <a:off x="9684286" y="1678851"/>
              <a:ext cx="2158145" cy="369332"/>
            </a:xfrm>
            <a:prstGeom prst="rect">
              <a:avLst/>
            </a:prstGeom>
            <a:noFill/>
          </p:spPr>
          <p:txBody>
            <a:bodyPr wrap="square" rtlCol="0">
              <a:spAutoFit/>
            </a:bodyPr>
            <a:lstStyle/>
            <a:p>
              <a:pPr algn="ctr"/>
              <a:r>
                <a:rPr lang="fr-FR" dirty="0" smtClean="0">
                  <a:solidFill>
                    <a:schemeClr val="bg1"/>
                  </a:solidFill>
                </a:rPr>
                <a:t>Poids : 750 tonnes</a:t>
              </a:r>
              <a:endParaRPr lang="fr-FR" dirty="0">
                <a:solidFill>
                  <a:schemeClr val="bg1"/>
                </a:solidFill>
              </a:endParaRPr>
            </a:p>
          </p:txBody>
        </p:sp>
        <p:pic>
          <p:nvPicPr>
            <p:cNvPr id="152" name="Image 1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142" y="1590259"/>
              <a:ext cx="540144" cy="540144"/>
            </a:xfrm>
            <a:prstGeom prst="rect">
              <a:avLst/>
            </a:prstGeom>
          </p:spPr>
        </p:pic>
      </p:grpSp>
      <p:sp>
        <p:nvSpPr>
          <p:cNvPr id="154" name="ZoneTexte 153"/>
          <p:cNvSpPr txBox="1"/>
          <p:nvPr/>
        </p:nvSpPr>
        <p:spPr>
          <a:xfrm>
            <a:off x="8508200" y="3800990"/>
            <a:ext cx="2158145" cy="369332"/>
          </a:xfrm>
          <a:prstGeom prst="rect">
            <a:avLst/>
          </a:prstGeom>
          <a:noFill/>
        </p:spPr>
        <p:txBody>
          <a:bodyPr wrap="square" rtlCol="0">
            <a:spAutoFit/>
          </a:bodyPr>
          <a:lstStyle/>
          <a:p>
            <a:pPr algn="ctr"/>
            <a:r>
              <a:rPr lang="fr-FR" dirty="0" smtClean="0">
                <a:solidFill>
                  <a:schemeClr val="bg1"/>
                </a:solidFill>
              </a:rPr>
              <a:t>ou</a:t>
            </a:r>
            <a:endParaRPr lang="fr-FR" dirty="0">
              <a:solidFill>
                <a:schemeClr val="bg1"/>
              </a:solidFill>
            </a:endParaRPr>
          </a:p>
        </p:txBody>
      </p:sp>
      <p:grpSp>
        <p:nvGrpSpPr>
          <p:cNvPr id="10" name="Groupe 9"/>
          <p:cNvGrpSpPr/>
          <p:nvPr/>
        </p:nvGrpSpPr>
        <p:grpSpPr>
          <a:xfrm>
            <a:off x="909886" y="3264615"/>
            <a:ext cx="2736813" cy="720000"/>
            <a:chOff x="2074260" y="1192770"/>
            <a:chExt cx="2736813" cy="720000"/>
          </a:xfrm>
        </p:grpSpPr>
        <p:sp>
          <p:nvSpPr>
            <p:cNvPr id="155" name="ZoneTexte 154"/>
            <p:cNvSpPr txBox="1"/>
            <p:nvPr/>
          </p:nvSpPr>
          <p:spPr>
            <a:xfrm>
              <a:off x="2794260" y="1368104"/>
              <a:ext cx="2016813" cy="369332"/>
            </a:xfrm>
            <a:prstGeom prst="rect">
              <a:avLst/>
            </a:prstGeom>
            <a:noFill/>
          </p:spPr>
          <p:txBody>
            <a:bodyPr wrap="square" rtlCol="0">
              <a:spAutoFit/>
            </a:bodyPr>
            <a:lstStyle/>
            <a:p>
              <a:pPr algn="ctr"/>
              <a:r>
                <a:rPr lang="fr-FR" dirty="0" smtClean="0">
                  <a:solidFill>
                    <a:schemeClr val="bg1"/>
                  </a:solidFill>
                </a:rPr>
                <a:t>Taille : 55 mètres</a:t>
              </a:r>
              <a:endParaRPr lang="fr-FR" dirty="0">
                <a:solidFill>
                  <a:schemeClr val="bg1"/>
                </a:solidFill>
              </a:endParaRPr>
            </a:p>
          </p:txBody>
        </p:sp>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4260" y="1192770"/>
              <a:ext cx="720000" cy="720000"/>
            </a:xfrm>
            <a:prstGeom prst="rect">
              <a:avLst/>
            </a:prstGeom>
          </p:spPr>
        </p:pic>
      </p:grpSp>
      <p:sp>
        <p:nvSpPr>
          <p:cNvPr id="156" name="ZoneTexte 155"/>
          <p:cNvSpPr txBox="1"/>
          <p:nvPr/>
        </p:nvSpPr>
        <p:spPr>
          <a:xfrm>
            <a:off x="567018" y="4069218"/>
            <a:ext cx="3422551" cy="307777"/>
          </a:xfrm>
          <a:prstGeom prst="rect">
            <a:avLst/>
          </a:prstGeom>
          <a:noFill/>
        </p:spPr>
        <p:txBody>
          <a:bodyPr wrap="square" rtlCol="0">
            <a:spAutoFit/>
          </a:bodyPr>
          <a:lstStyle/>
          <a:p>
            <a:pPr algn="ctr"/>
            <a:r>
              <a:rPr lang="fr-FR" sz="1400" dirty="0" smtClean="0">
                <a:solidFill>
                  <a:schemeClr val="bg1"/>
                </a:solidFill>
              </a:rPr>
              <a:t>Haute comme 4 bus et demi</a:t>
            </a:r>
            <a:endParaRPr lang="fr-FR" sz="1400" dirty="0">
              <a:solidFill>
                <a:schemeClr val="bg1"/>
              </a:solidFill>
            </a:endParaRPr>
          </a:p>
        </p:txBody>
      </p:sp>
      <p:sp>
        <p:nvSpPr>
          <p:cNvPr id="157" name="ZoneTexte 156"/>
          <p:cNvSpPr txBox="1"/>
          <p:nvPr/>
        </p:nvSpPr>
        <p:spPr>
          <a:xfrm>
            <a:off x="1687234" y="656466"/>
            <a:ext cx="2815192" cy="400110"/>
          </a:xfrm>
          <a:prstGeom prst="rect">
            <a:avLst/>
          </a:prstGeom>
          <a:noFill/>
        </p:spPr>
        <p:txBody>
          <a:bodyPr wrap="square" rtlCol="0">
            <a:spAutoFit/>
          </a:bodyPr>
          <a:lstStyle/>
          <a:p>
            <a:r>
              <a:rPr lang="fr-FR" sz="2000" dirty="0" smtClean="0">
                <a:solidFill>
                  <a:schemeClr val="bg1"/>
                </a:solidFill>
              </a:rPr>
              <a:t>Le lanceur Ariane</a:t>
            </a:r>
            <a:endParaRPr lang="fr-FR" sz="2000" dirty="0">
              <a:solidFill>
                <a:schemeClr val="bg1"/>
              </a:solidFill>
            </a:endParaRPr>
          </a:p>
        </p:txBody>
      </p:sp>
      <p:pic>
        <p:nvPicPr>
          <p:cNvPr id="4" name="Imag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40427" y="675594"/>
            <a:ext cx="1311146" cy="5506813"/>
          </a:xfrm>
          <a:prstGeom prst="rect">
            <a:avLst/>
          </a:prstGeom>
        </p:spPr>
      </p:pic>
      <p:pic>
        <p:nvPicPr>
          <p:cNvPr id="8" name="Imag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4982282"/>
            <a:ext cx="1152000" cy="1152000"/>
          </a:xfrm>
          <a:prstGeom prst="rect">
            <a:avLst/>
          </a:prstGeom>
        </p:spPr>
      </p:pic>
      <p:pic>
        <p:nvPicPr>
          <p:cNvPr id="159" name="Image 1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3818951"/>
            <a:ext cx="1152000" cy="1152000"/>
          </a:xfrm>
          <a:prstGeom prst="rect">
            <a:avLst/>
          </a:prstGeom>
        </p:spPr>
      </p:pic>
      <p:pic>
        <p:nvPicPr>
          <p:cNvPr id="160" name="Image 1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1492289"/>
            <a:ext cx="1152000" cy="1152000"/>
          </a:xfrm>
          <a:prstGeom prst="rect">
            <a:avLst/>
          </a:prstGeom>
        </p:spPr>
      </p:pic>
      <p:pic>
        <p:nvPicPr>
          <p:cNvPr id="161" name="Image 16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4034921" y="2655620"/>
            <a:ext cx="1152000" cy="1152000"/>
          </a:xfrm>
          <a:prstGeom prst="rect">
            <a:avLst/>
          </a:prstGeom>
        </p:spPr>
      </p:pic>
      <p:pic>
        <p:nvPicPr>
          <p:cNvPr id="162" name="Image 16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4222656" y="514911"/>
            <a:ext cx="776530" cy="1152000"/>
          </a:xfrm>
          <a:prstGeom prst="rect">
            <a:avLst/>
          </a:prstGeom>
        </p:spPr>
      </p:pic>
    </p:spTree>
    <p:extLst>
      <p:ext uri="{BB962C8B-B14F-4D97-AF65-F5344CB8AC3E}">
        <p14:creationId xmlns:p14="http://schemas.microsoft.com/office/powerpoint/2010/main" val="87129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Airbus_WSW_2020_v1_AR">
  <a:themeElements>
    <a:clrScheme name="Personnalisé 7">
      <a:dk1>
        <a:srgbClr val="000000"/>
      </a:dk1>
      <a:lt1>
        <a:srgbClr val="FFFFFF"/>
      </a:lt1>
      <a:dk2>
        <a:srgbClr val="00205B"/>
      </a:dk2>
      <a:lt2>
        <a:srgbClr val="005587"/>
      </a:lt2>
      <a:accent1>
        <a:srgbClr val="0085AD"/>
      </a:accent1>
      <a:accent2>
        <a:srgbClr val="859199"/>
      </a:accent2>
      <a:accent3>
        <a:srgbClr val="84BD00"/>
      </a:accent3>
      <a:accent4>
        <a:srgbClr val="E4002B"/>
      </a:accent4>
      <a:accent5>
        <a:srgbClr val="FE5000"/>
      </a:accent5>
      <a:accent6>
        <a:srgbClr val="A51890"/>
      </a:accent6>
      <a:hlink>
        <a:srgbClr val="BBEFFF"/>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irbus Blue 1">
      <a:srgbClr val="00205B"/>
    </a:custClr>
    <a:custClr name="Airbus Blue 2">
      <a:srgbClr val="00A0C5"/>
    </a:custClr>
    <a:custClr name="Airbus Blue 3">
      <a:srgbClr val="005587"/>
    </a:custClr>
    <a:custClr name="Airbus Blue 4">
      <a:srgbClr val="00ABCD"/>
    </a:custClr>
    <a:custClr name="Airbus Blue 5">
      <a:srgbClr val="0085AD"/>
    </a:custClr>
    <a:custClr name="Airbus Blue 6">
      <a:srgbClr val="33BCD7"/>
    </a:custClr>
    <a:custClr name="Airbus Blue 7">
      <a:srgbClr val="289BBC"/>
    </a:custClr>
    <a:custClr name="Airbus Blue 8">
      <a:srgbClr val="66CDE1"/>
    </a:custClr>
    <a:custClr name="Airbus Blue 9">
      <a:srgbClr val="56B5D1"/>
    </a:custClr>
    <a:custClr name="Airbus Blue 10">
      <a:srgbClr val="99DDEB"/>
    </a:custClr>
    <a:custClr name="Competition Grey 1">
      <a:srgbClr val="46464B"/>
    </a:custClr>
    <a:custClr name="Competition Grey 2">
      <a:srgbClr val="9F9FA4"/>
    </a:custClr>
    <a:custClr name="Competition Grey 3">
      <a:srgbClr val="58585D"/>
    </a:custClr>
    <a:custClr name="Competition Grey 4">
      <a:srgbClr val="B1B1B6"/>
    </a:custClr>
    <a:custClr name="Competition Grey 5">
      <a:srgbClr val="6A6A6F"/>
    </a:custClr>
    <a:custClr name="Competition Grey 6">
      <a:srgbClr val="C2C2C7"/>
    </a:custClr>
    <a:custClr name="Competition Grey 7">
      <a:srgbClr val="7B7B80"/>
    </a:custClr>
    <a:custClr name="Competition Grey 8">
      <a:srgbClr val="D4D4D9"/>
    </a:custClr>
    <a:custClr name="Competition Grey 9">
      <a:srgbClr val="8D8D92"/>
    </a:custClr>
    <a:custClr name="Competition Grey 10">
      <a:srgbClr val="EBEBEB"/>
    </a:custClr>
    <a:custClr name="Airbus v Competition Blue 1">
      <a:srgbClr val="00205B"/>
    </a:custClr>
    <a:custClr name="Airbus v Competition Grey 2">
      <a:srgbClr val="9F9FA4"/>
    </a:custClr>
    <a:custClr name="Airbus v Competition Blue 3">
      <a:srgbClr val="005587"/>
    </a:custClr>
    <a:custClr name="Airbus v Competition Grey 4">
      <a:srgbClr val="B1B1B6"/>
    </a:custClr>
    <a:custClr name="Airbus v Competition Blue 5">
      <a:srgbClr val="0085AD"/>
    </a:custClr>
    <a:custClr name="Airbus v Competition Grey 6">
      <a:srgbClr val="C2C2C7"/>
    </a:custClr>
    <a:custClr name="Airbus v Competition Blue 7">
      <a:srgbClr val="289BBC"/>
    </a:custClr>
    <a:custClr name="Airbus v Competition Grey 8">
      <a:srgbClr val="D4D4D9"/>
    </a:custClr>
    <a:custClr name="Airbus v Competition Blue 9">
      <a:srgbClr val="56B5D1"/>
    </a:custClr>
    <a:custClr name="Airbus v Competition Grey 10">
      <a:srgbClr val="EBEBEB"/>
    </a:custClr>
    <a:custClr name="Highlight colours Green 1">
      <a:srgbClr val="009F4D"/>
    </a:custClr>
    <a:custClr name="Highlight colours Green 2">
      <a:srgbClr val="44BD00"/>
    </a:custClr>
    <a:custClr name="Highlight colours Yellow 1">
      <a:srgbClr val="FFF400"/>
    </a:custClr>
    <a:custClr name="Highlight colours Orange 1">
      <a:srgbClr val="FE8F00"/>
    </a:custClr>
    <a:custClr name="Highlight colours Orange 2">
      <a:srgbClr val="FE5000"/>
    </a:custClr>
    <a:custClr name="Highlight colours Red 1">
      <a:srgbClr val="E4002B"/>
    </a:custClr>
    <a:custClr name="Highlight colours Purple 1">
      <a:srgbClr val="DA1884"/>
    </a:custClr>
    <a:custClr name="Highlight colours Purple 2">
      <a:srgbClr val="A51890"/>
    </a:custClr>
    <a:custClr name="Highlight colours Blue 1">
      <a:srgbClr val="0077C8"/>
    </a:custClr>
    <a:custClr name="Highlight colours Blue 2">
      <a:srgbClr val="00AEC7"/>
    </a:custClr>
    <a:custClr name="Non-competitive colours Green 1">
      <a:srgbClr val="00663C"/>
    </a:custClr>
    <a:custClr name="Non-competitive colours Green 2">
      <a:srgbClr val="618600"/>
    </a:custClr>
    <a:custClr name="Non-competitive colours Yellow 1">
      <a:srgbClr val="BFB700"/>
    </a:custClr>
    <a:custClr name="Non-competitive colours Orange 1">
      <a:srgbClr val="BC6900"/>
    </a:custClr>
    <a:custClr name="Non-competitive colours Orange 2">
      <a:srgbClr val="BF3C00"/>
    </a:custClr>
    <a:custClr name="Non-competitive colours Red 1">
      <a:srgbClr val="A70021"/>
    </a:custClr>
    <a:custClr name="Non-competitive colours Purple 1">
      <a:srgbClr val="930F5A"/>
    </a:custClr>
    <a:custClr name="Non-competitive colours Purple 2">
      <a:srgbClr val="6D0F60"/>
    </a:custClr>
    <a:custClr name="Non-competitive colours Blue 1">
      <a:srgbClr val="005189"/>
    </a:custClr>
    <a:custClr name="Non-competitive colours Blue 2">
      <a:srgbClr val="007789"/>
    </a:custClr>
  </a:custClrLst>
  <a:extLst>
    <a:ext uri="{05A4C25C-085E-4340-85A3-A5531E510DB2}">
      <thm15:themeFamily xmlns:thm15="http://schemas.microsoft.com/office/thememl/2012/main" name="ppt_template_Airbus_WSW_2020_v2" id="{2B386689-2548-644F-983A-F416779C2879}" vid="{22F79747-0DA8-E246-8361-220865272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D04A53AE146A4B8EAE5A600275844B" ma:contentTypeVersion="0" ma:contentTypeDescription="Create a new document." ma:contentTypeScope="" ma:versionID="dd89b60ffe3e3569fda527793e62402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F81036-9923-44E8-B90A-EB06D6EDE2E6}">
  <ds:schemaRefs>
    <ds:schemaRef ds:uri="http://schemas.microsoft.com/sharepoint/v3/contenttype/forms"/>
  </ds:schemaRefs>
</ds:datastoreItem>
</file>

<file path=customXml/itemProps2.xml><?xml version="1.0" encoding="utf-8"?>
<ds:datastoreItem xmlns:ds="http://schemas.openxmlformats.org/officeDocument/2006/customXml" ds:itemID="{5C4C86B7-186E-4C48-8544-2BD735D6D39F}">
  <ds:schemaRefs>
    <ds:schemaRef ds:uri="http://purl.org/dc/elements/1.1/"/>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FD06A9E-D26B-41BA-B96F-1FEF610D11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Airbus_WSW_2020_v1_AR</Template>
  <TotalTime>0</TotalTime>
  <Words>4120</Words>
  <Application>Microsoft Office PowerPoint</Application>
  <PresentationFormat>Grand écran</PresentationFormat>
  <Paragraphs>676</Paragraphs>
  <Slides>44</Slides>
  <Notes>44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44</vt:i4>
      </vt:variant>
    </vt:vector>
  </HeadingPairs>
  <TitlesOfParts>
    <vt:vector size="48" baseType="lpstr">
      <vt:lpstr>Arial</vt:lpstr>
      <vt:lpstr>Calibri</vt:lpstr>
      <vt:lpstr>Wingdings</vt:lpstr>
      <vt:lpstr>Airbus_WSW_2020_v1_AR</vt:lpstr>
      <vt:lpstr>Semaine Mondiale de l'Espace</vt:lpstr>
      <vt:lpstr>Plan de la présentation</vt:lpstr>
      <vt:lpstr>Présentation PowerPoint</vt:lpstr>
      <vt:lpstr>L’Espace, c’est quoi ?</vt:lpstr>
      <vt:lpstr>L’Espace, c’est où ?</vt:lpstr>
      <vt:lpstr>Où sommes-nous dans l’Espace ?</vt:lpstr>
      <vt:lpstr>Présentation PowerPoint</vt:lpstr>
      <vt:lpstr>Comment aller dans l’Espace ?</vt:lpstr>
      <vt:lpstr>Comment aller dans l’Espace ?</vt:lpstr>
      <vt:lpstr>Comment aller dans l’Espace ?</vt:lpstr>
      <vt:lpstr>Comment aller dans l’Espace ?</vt:lpstr>
      <vt:lpstr>Comment aller dans l’Espace ?</vt:lpstr>
      <vt:lpstr>Comment aller dans l’Espace ?</vt:lpstr>
      <vt:lpstr>Comment aller dans l’Espace ?</vt:lpstr>
      <vt:lpstr>Comment aller dans l’Espace ?</vt:lpstr>
      <vt:lpstr>Comment aller dans l’Espace ?</vt:lpstr>
      <vt:lpstr>Comment aller dans l’Espace ?</vt:lpstr>
      <vt:lpstr>Présentation PowerPoint</vt:lpstr>
      <vt:lpstr>Qu’envoie-t-on dans l’Espace ?</vt:lpstr>
      <vt:lpstr>Qu’envoie-t-on dans l’Espace ?</vt:lpstr>
      <vt:lpstr>Qu’envoie-t-on dans l’Espace ?</vt:lpstr>
      <vt:lpstr>Qu’envoie-t-on dans l’Espace ?</vt:lpstr>
      <vt:lpstr>Qu’envoie-t-on dans l’Espace ?</vt:lpstr>
      <vt:lpstr>Qu’envoie-t-on dans l’Espace ?</vt:lpstr>
      <vt:lpstr>Qu’envoie-t-on dans l’Espace ?</vt:lpstr>
      <vt:lpstr>La Terre vue des satellites</vt:lpstr>
      <vt:lpstr>Paris vue des satellites</vt:lpstr>
      <vt:lpstr>Toulouse vue des satellites</vt:lpstr>
      <vt:lpstr>Qu’envoie-t-on dans l’Espace ?</vt:lpstr>
      <vt:lpstr>Qu’envoie-t-on dans l’Espace ?</vt:lpstr>
      <vt:lpstr>Présentation PowerPoint</vt:lpstr>
      <vt:lpstr>Qu’envoie-t-on dans l’Espace ?</vt:lpstr>
      <vt:lpstr>Qu’envoie-t-on dans l’Espace ?</vt:lpstr>
      <vt:lpstr>Qu’envoie-t-on dans l’Espace ?</vt:lpstr>
      <vt:lpstr>Qu’envoie-t-on dans l’Espace ?</vt:lpstr>
      <vt:lpstr>Présentation PowerPoint</vt:lpstr>
      <vt:lpstr>Et après ?</vt:lpstr>
      <vt:lpstr>Et après ?</vt:lpstr>
      <vt:lpstr>Et après ?</vt:lpstr>
      <vt:lpstr>Et après ?</vt:lpstr>
      <vt:lpstr>Présentation PowerPoint</vt:lpstr>
      <vt:lpstr>Présentation PowerPoint</vt:lpstr>
      <vt:lpstr>Présentation PowerPoint</vt:lpstr>
      <vt:lpstr>Présentation PowerPoint</vt:lpstr>
    </vt:vector>
  </TitlesOfParts>
  <Company>Airbus Defence &amp; Space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Semaine Mondiale de l'Espace</dc:title>
  <dc:creator>tania.gres@airbus.com</dc:creator>
  <cp:lastModifiedBy>Le Gleut, Anne [Secondary]</cp:lastModifiedBy>
  <cp:revision>223</cp:revision>
  <dcterms:created xsi:type="dcterms:W3CDTF">2020-06-03T10:59:43Z</dcterms:created>
  <dcterms:modified xsi:type="dcterms:W3CDTF">2021-05-24T14:42:41Z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0x01010045D04A53AE146A4B8EAE5A600275844B</vt:lpwstr>
  </property>
  <property fmtid="{D5CDD505-2E9C-101B-9397-08002B2CF9AE}" pid="3" name="TitusGUID">
    <vt:lpwstr>d7164139-f2b6-445d-9b69-cacf9450eab7</vt:lpwstr>
  </property>
  <property fmtid="{D5CDD505-2E9C-101B-9397-08002B2CF9AE}" pid="4" name="LABEL">
    <vt:lpwstr>S</vt:lpwstr>
  </property>
  <property fmtid="{D5CDD505-2E9C-101B-9397-08002B2CF9AE}" pid="5" name="L1">
    <vt:lpwstr>C-ALL</vt:lpwstr>
  </property>
  <property fmtid="{D5CDD505-2E9C-101B-9397-08002B2CF9AE}" pid="6" name="L2">
    <vt:lpwstr>C-CS</vt:lpwstr>
  </property>
  <property fmtid="{D5CDD505-2E9C-101B-9397-08002B2CF9AE}" pid="7" name="L3">
    <vt:lpwstr>C-AD-AMB</vt:lpwstr>
  </property>
  <property fmtid="{D5CDD505-2E9C-101B-9397-08002B2CF9AE}" pid="8" name="CCAV">
    <vt:lpwstr/>
  </property>
  <property fmtid="{D5CDD505-2E9C-101B-9397-08002B2CF9AE}" pid="9" name="Visual">
    <vt:lpwstr>0</vt:lpwstr>
  </property>
</Properties>
</file>